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56" r:id="rId2"/>
    <p:sldId id="260"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2000"/>
    <a:srgbClr val="0059F2"/>
    <a:srgbClr val="F39800"/>
    <a:srgbClr val="F2CF91"/>
    <a:srgbClr val="F2AB30"/>
    <a:srgbClr val="9933FF"/>
    <a:srgbClr val="CE9EFF"/>
    <a:srgbClr val="C5E0B4"/>
    <a:srgbClr val="548235"/>
    <a:srgbClr val="DC72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996" autoAdjust="0"/>
    <p:restoredTop sz="94632" autoAdjust="0"/>
  </p:normalViewPr>
  <p:slideViewPr>
    <p:cSldViewPr snapToGrid="0">
      <p:cViewPr>
        <p:scale>
          <a:sx n="80" d="100"/>
          <a:sy n="80" d="100"/>
        </p:scale>
        <p:origin x="1398" y="-14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BE74523B-3AED-45AC-98FC-B35470FB3693}" type="datetimeFigureOut">
              <a:rPr kumimoji="1" lang="ja-JP" altLang="en-US" smtClean="0"/>
              <a:t>2022/2/28</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FB181D1D-B67A-4D1B-AAB4-7D3D5CC654AC}" type="slidenum">
              <a:rPr kumimoji="1" lang="ja-JP" altLang="en-US" smtClean="0"/>
              <a:t>‹#›</a:t>
            </a:fld>
            <a:endParaRPr kumimoji="1" lang="ja-JP" altLang="en-US"/>
          </a:p>
        </p:txBody>
      </p:sp>
    </p:spTree>
    <p:extLst>
      <p:ext uri="{BB962C8B-B14F-4D97-AF65-F5344CB8AC3E}">
        <p14:creationId xmlns:p14="http://schemas.microsoft.com/office/powerpoint/2010/main" val="9413757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B181D1D-B67A-4D1B-AAB4-7D3D5CC654AC}" type="slidenum">
              <a:rPr kumimoji="1" lang="ja-JP" altLang="en-US" smtClean="0"/>
              <a:t>1</a:t>
            </a:fld>
            <a:endParaRPr kumimoji="1" lang="ja-JP" altLang="en-US"/>
          </a:p>
        </p:txBody>
      </p:sp>
    </p:spTree>
    <p:extLst>
      <p:ext uri="{BB962C8B-B14F-4D97-AF65-F5344CB8AC3E}">
        <p14:creationId xmlns:p14="http://schemas.microsoft.com/office/powerpoint/2010/main" val="2488649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Wingdings" panose="05000000000000000000" pitchFamily="2" charset="2"/>
              <a:buNone/>
            </a:pPr>
            <a:endParaRPr kumimoji="1" lang="ja-JP" altLang="en-US" dirty="0"/>
          </a:p>
        </p:txBody>
      </p:sp>
      <p:sp>
        <p:nvSpPr>
          <p:cNvPr id="4" name="スライド番号プレースホルダー 3"/>
          <p:cNvSpPr>
            <a:spLocks noGrp="1"/>
          </p:cNvSpPr>
          <p:nvPr>
            <p:ph type="sldNum" sz="quarter" idx="10"/>
          </p:nvPr>
        </p:nvSpPr>
        <p:spPr/>
        <p:txBody>
          <a:bodyPr/>
          <a:lstStyle/>
          <a:p>
            <a:fld id="{FB181D1D-B67A-4D1B-AAB4-7D3D5CC654AC}" type="slidenum">
              <a:rPr kumimoji="1" lang="ja-JP" altLang="en-US" smtClean="0"/>
              <a:t>2</a:t>
            </a:fld>
            <a:endParaRPr kumimoji="1" lang="ja-JP" altLang="en-US"/>
          </a:p>
        </p:txBody>
      </p:sp>
    </p:spTree>
    <p:extLst>
      <p:ext uri="{BB962C8B-B14F-4D97-AF65-F5344CB8AC3E}">
        <p14:creationId xmlns:p14="http://schemas.microsoft.com/office/powerpoint/2010/main" val="7131445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1F62A0D-9032-4251-8A35-FC74491E27C6}" type="datetimeFigureOut">
              <a:rPr kumimoji="1" lang="ja-JP" altLang="en-US" smtClean="0"/>
              <a:t>2022/2/28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1254167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F62A0D-9032-4251-8A35-FC74491E27C6}" type="datetimeFigureOut">
              <a:rPr kumimoji="1" lang="ja-JP" altLang="en-US" smtClean="0"/>
              <a:t>2022/2/28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2004486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F62A0D-9032-4251-8A35-FC74491E27C6}" type="datetimeFigureOut">
              <a:rPr kumimoji="1" lang="ja-JP" altLang="en-US" smtClean="0"/>
              <a:t>2022/2/28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3264735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F62A0D-9032-4251-8A35-FC74491E27C6}" type="datetimeFigureOut">
              <a:rPr kumimoji="1" lang="ja-JP" altLang="en-US" smtClean="0"/>
              <a:t>2022/2/28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4209700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1F62A0D-9032-4251-8A35-FC74491E27C6}" type="datetimeFigureOut">
              <a:rPr kumimoji="1" lang="ja-JP" altLang="en-US" smtClean="0"/>
              <a:t>2022/2/28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3181683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1F62A0D-9032-4251-8A35-FC74491E27C6}" type="datetimeFigureOut">
              <a:rPr kumimoji="1" lang="ja-JP" altLang="en-US" smtClean="0"/>
              <a:t>2022/2/28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4163896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1F62A0D-9032-4251-8A35-FC74491E27C6}" type="datetimeFigureOut">
              <a:rPr kumimoji="1" lang="ja-JP" altLang="en-US" smtClean="0"/>
              <a:t>2022/2/28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4014818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1F62A0D-9032-4251-8A35-FC74491E27C6}" type="datetimeFigureOut">
              <a:rPr kumimoji="1" lang="ja-JP" altLang="en-US" smtClean="0"/>
              <a:t>2022/2/28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1676350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F62A0D-9032-4251-8A35-FC74491E27C6}" type="datetimeFigureOut">
              <a:rPr kumimoji="1" lang="ja-JP" altLang="en-US" smtClean="0"/>
              <a:t>2022/2/28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4099237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1F62A0D-9032-4251-8A35-FC74491E27C6}" type="datetimeFigureOut">
              <a:rPr kumimoji="1" lang="ja-JP" altLang="en-US" smtClean="0"/>
              <a:t>2022/2/28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3519465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1F62A0D-9032-4251-8A35-FC74491E27C6}" type="datetimeFigureOut">
              <a:rPr kumimoji="1" lang="ja-JP" altLang="en-US" smtClean="0"/>
              <a:t>2022/2/28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1438290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1F62A0D-9032-4251-8A35-FC74491E27C6}" type="datetimeFigureOut">
              <a:rPr kumimoji="1" lang="ja-JP" altLang="en-US" smtClean="0"/>
              <a:t>2022/2/28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420746357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3" name="直線コネクタ 42">
            <a:extLst>
              <a:ext uri="{FF2B5EF4-FFF2-40B4-BE49-F238E27FC236}">
                <a16:creationId xmlns:a16="http://schemas.microsoft.com/office/drawing/2014/main" id="{42DC3950-10DD-4281-95C0-18D28784637D}"/>
              </a:ext>
            </a:extLst>
          </p:cNvPr>
          <p:cNvCxnSpPr/>
          <p:nvPr/>
        </p:nvCxnSpPr>
        <p:spPr>
          <a:xfrm>
            <a:off x="3413069" y="3159967"/>
            <a:ext cx="3218511" cy="0"/>
          </a:xfrm>
          <a:prstGeom prst="line">
            <a:avLst/>
          </a:prstGeom>
          <a:ln w="38100">
            <a:solidFill>
              <a:srgbClr val="F39800"/>
            </a:solidFill>
          </a:ln>
        </p:spPr>
        <p:style>
          <a:lnRef idx="1">
            <a:schemeClr val="accent1"/>
          </a:lnRef>
          <a:fillRef idx="0">
            <a:schemeClr val="accent1"/>
          </a:fillRef>
          <a:effectRef idx="0">
            <a:schemeClr val="accent1"/>
          </a:effectRef>
          <a:fontRef idx="minor">
            <a:schemeClr val="tx1"/>
          </a:fontRef>
        </p:style>
      </p:cxnSp>
      <p:cxnSp>
        <p:nvCxnSpPr>
          <p:cNvPr id="51" name="直線コネクタ 50">
            <a:extLst>
              <a:ext uri="{FF2B5EF4-FFF2-40B4-BE49-F238E27FC236}">
                <a16:creationId xmlns:a16="http://schemas.microsoft.com/office/drawing/2014/main" id="{42DC3950-10DD-4281-95C0-18D28784637D}"/>
              </a:ext>
            </a:extLst>
          </p:cNvPr>
          <p:cNvCxnSpPr/>
          <p:nvPr/>
        </p:nvCxnSpPr>
        <p:spPr>
          <a:xfrm>
            <a:off x="3413069" y="3404872"/>
            <a:ext cx="3218511" cy="0"/>
          </a:xfrm>
          <a:prstGeom prst="line">
            <a:avLst/>
          </a:prstGeom>
          <a:ln w="38100">
            <a:solidFill>
              <a:srgbClr val="F39800"/>
            </a:solidFill>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56CF9561-E493-434A-9B18-07EB80A26A4F}"/>
              </a:ext>
            </a:extLst>
          </p:cNvPr>
          <p:cNvSpPr txBox="1"/>
          <p:nvPr/>
        </p:nvSpPr>
        <p:spPr>
          <a:xfrm>
            <a:off x="3314015" y="2696499"/>
            <a:ext cx="3444931" cy="1238801"/>
          </a:xfrm>
          <a:prstGeom prst="rect">
            <a:avLst/>
          </a:prstGeom>
          <a:noFill/>
        </p:spPr>
        <p:txBody>
          <a:bodyPr wrap="square" rtlCol="0">
            <a:spAutoFit/>
          </a:bodyPr>
          <a:lstStyle/>
          <a:p>
            <a:r>
              <a:rPr kumimoji="1" lang="ja-JP" altLang="en-US" sz="1600" dirty="0" smtClean="0">
                <a:latin typeface="メイリオ" panose="020B0604030504040204" pitchFamily="50" charset="-128"/>
                <a:ea typeface="メイリオ" panose="020B0604030504040204" pitchFamily="50" charset="-128"/>
              </a:rPr>
              <a:t>より後の</a:t>
            </a:r>
            <a:r>
              <a:rPr kumimoji="1" lang="ja-JP" altLang="en-US" sz="1600" dirty="0">
                <a:latin typeface="メイリオ" panose="020B0604030504040204" pitchFamily="50" charset="-128"/>
                <a:ea typeface="メイリオ" panose="020B0604030504040204" pitchFamily="50" charset="-128"/>
              </a:rPr>
              <a:t>離婚</a:t>
            </a:r>
            <a:r>
              <a:rPr kumimoji="1" lang="ja-JP" altLang="en-US" sz="1600" dirty="0" smtClean="0">
                <a:latin typeface="メイリオ" panose="020B0604030504040204" pitchFamily="50" charset="-128"/>
                <a:ea typeface="メイリオ" panose="020B0604030504040204" pitchFamily="50" charset="-128"/>
              </a:rPr>
              <a:t>等に</a:t>
            </a:r>
            <a:r>
              <a:rPr kumimoji="1" lang="ja-JP" altLang="en-US" sz="1600" dirty="0">
                <a:latin typeface="メイリオ" panose="020B0604030504040204" pitchFamily="50" charset="-128"/>
                <a:ea typeface="メイリオ" panose="020B0604030504040204" pitchFamily="50" charset="-128"/>
              </a:rPr>
              <a:t>よって</a:t>
            </a:r>
            <a:r>
              <a:rPr kumimoji="1" lang="ja-JP" altLang="en-US" sz="1600" dirty="0" smtClean="0">
                <a:latin typeface="メイリオ" panose="020B0604030504040204" pitchFamily="50" charset="-128"/>
                <a:ea typeface="メイリオ" panose="020B0604030504040204" pitchFamily="50" charset="-128"/>
              </a:rPr>
              <a:t>、</a:t>
            </a:r>
            <a:endParaRPr kumimoji="1" lang="en-US" altLang="ja-JP" sz="1600" dirty="0" smtClean="0">
              <a:latin typeface="メイリオ" panose="020B0604030504040204" pitchFamily="50" charset="-128"/>
              <a:ea typeface="メイリオ" panose="020B0604030504040204" pitchFamily="50" charset="-128"/>
            </a:endParaRPr>
          </a:p>
          <a:p>
            <a:r>
              <a:rPr kumimoji="1" lang="ja-JP" altLang="en-US" sz="1600" dirty="0" smtClean="0">
                <a:latin typeface="メイリオ" panose="020B0604030504040204" pitchFamily="50" charset="-128"/>
                <a:ea typeface="メイリオ" panose="020B0604030504040204" pitchFamily="50" charset="-128"/>
              </a:rPr>
              <a:t>令和</a:t>
            </a:r>
            <a:r>
              <a:rPr kumimoji="1" lang="ja-JP" altLang="en-US" sz="1600" dirty="0">
                <a:latin typeface="メイリオ" panose="020B0604030504040204" pitchFamily="50" charset="-128"/>
                <a:ea typeface="メイリオ" panose="020B0604030504040204" pitchFamily="50" charset="-128"/>
              </a:rPr>
              <a:t>４</a:t>
            </a:r>
            <a:r>
              <a:rPr kumimoji="1" lang="ja-JP" altLang="en-US" sz="1600" dirty="0" smtClean="0">
                <a:latin typeface="メイリオ" panose="020B0604030504040204" pitchFamily="50" charset="-128"/>
                <a:ea typeface="メイリオ" panose="020B0604030504040204" pitchFamily="50" charset="-128"/>
              </a:rPr>
              <a:t>年</a:t>
            </a:r>
            <a:r>
              <a:rPr kumimoji="1" lang="en-US" altLang="ja-JP" sz="1600" dirty="0" smtClean="0">
                <a:latin typeface="メイリオ" panose="020B0604030504040204" pitchFamily="50" charset="-128"/>
                <a:ea typeface="メイリオ" panose="020B0604030504040204" pitchFamily="50" charset="-128"/>
              </a:rPr>
              <a:t>2</a:t>
            </a:r>
            <a:r>
              <a:rPr kumimoji="1" lang="ja-JP" altLang="en-US" sz="1600" dirty="0" smtClean="0">
                <a:latin typeface="メイリオ" panose="020B0604030504040204" pitchFamily="50" charset="-128"/>
                <a:ea typeface="メイリオ" panose="020B0604030504040204" pitchFamily="50" charset="-128"/>
              </a:rPr>
              <a:t>月</a:t>
            </a:r>
            <a:r>
              <a:rPr kumimoji="1" lang="en-US" altLang="ja-JP" sz="1600" dirty="0" smtClean="0">
                <a:latin typeface="メイリオ" panose="020B0604030504040204" pitchFamily="50" charset="-128"/>
                <a:ea typeface="メイリオ" panose="020B0604030504040204" pitchFamily="50" charset="-128"/>
              </a:rPr>
              <a:t>28</a:t>
            </a:r>
            <a:r>
              <a:rPr kumimoji="1" lang="ja-JP" altLang="en-US" sz="1600" dirty="0" smtClean="0">
                <a:latin typeface="メイリオ" panose="020B0604030504040204" pitchFamily="50" charset="-128"/>
                <a:ea typeface="メイリオ" panose="020B0604030504040204" pitchFamily="50" charset="-128"/>
              </a:rPr>
              <a:t>日時点で児童を養育しているものの、給付</a:t>
            </a:r>
            <a:r>
              <a:rPr kumimoji="1" lang="ja-JP" altLang="en-US" sz="1600" dirty="0">
                <a:latin typeface="メイリオ" panose="020B0604030504040204" pitchFamily="50" charset="-128"/>
                <a:ea typeface="メイリオ" panose="020B0604030504040204" pitchFamily="50" charset="-128"/>
              </a:rPr>
              <a:t>を</a:t>
            </a:r>
            <a:r>
              <a:rPr kumimoji="1" lang="ja-JP" altLang="en-US" sz="1600" dirty="0" smtClean="0">
                <a:latin typeface="メイリオ" panose="020B0604030504040204" pitchFamily="50" charset="-128"/>
                <a:ea typeface="メイリオ" panose="020B0604030504040204" pitchFamily="50" charset="-128"/>
              </a:rPr>
              <a:t>受け取っていない方</a:t>
            </a:r>
            <a:r>
              <a:rPr kumimoji="1" lang="ja-JP" altLang="en-US" sz="1600" dirty="0">
                <a:latin typeface="メイリオ" panose="020B0604030504040204" pitchFamily="50" charset="-128"/>
                <a:ea typeface="メイリオ" panose="020B0604030504040204" pitchFamily="50" charset="-128"/>
              </a:rPr>
              <a:t>が</a:t>
            </a:r>
            <a:r>
              <a:rPr kumimoji="1" lang="ja-JP" altLang="en-US" sz="1600" dirty="0" smtClean="0">
                <a:latin typeface="メイリオ" panose="020B0604030504040204" pitchFamily="50" charset="-128"/>
                <a:ea typeface="メイリオ" panose="020B0604030504040204" pitchFamily="50" charset="-128"/>
              </a:rPr>
              <a:t>対象</a:t>
            </a:r>
            <a:endParaRPr kumimoji="1" lang="en-US" altLang="ja-JP" sz="1600" dirty="0" smtClean="0">
              <a:latin typeface="メイリオ" panose="020B0604030504040204" pitchFamily="50" charset="-128"/>
              <a:ea typeface="メイリオ" panose="020B0604030504040204" pitchFamily="50" charset="-128"/>
            </a:endParaRPr>
          </a:p>
          <a:p>
            <a:r>
              <a:rPr kumimoji="1" lang="en-US" altLang="ja-JP" sz="1050" dirty="0" smtClean="0">
                <a:latin typeface="メイリオ" panose="020B0604030504040204" pitchFamily="50" charset="-128"/>
                <a:ea typeface="メイリオ" panose="020B0604030504040204" pitchFamily="50" charset="-128"/>
              </a:rPr>
              <a:t>(※)</a:t>
            </a:r>
            <a:r>
              <a:rPr kumimoji="1" lang="ja-JP" altLang="en-US" sz="1050" dirty="0" smtClean="0">
                <a:latin typeface="メイリオ" panose="020B0604030504040204" pitchFamily="50" charset="-128"/>
                <a:ea typeface="メイリオ" panose="020B0604030504040204" pitchFamily="50" charset="-128"/>
              </a:rPr>
              <a:t>詳細は裏面の「よくあるご質問」をご覧ください。</a:t>
            </a:r>
            <a:endParaRPr kumimoji="1" lang="ja-JP" altLang="en-US" sz="1600" dirty="0"/>
          </a:p>
        </p:txBody>
      </p:sp>
      <p:sp>
        <p:nvSpPr>
          <p:cNvPr id="4" name="正方形/長方形 3"/>
          <p:cNvSpPr/>
          <p:nvPr/>
        </p:nvSpPr>
        <p:spPr>
          <a:xfrm>
            <a:off x="480060" y="530983"/>
            <a:ext cx="6377940" cy="1326948"/>
          </a:xfrm>
          <a:prstGeom prst="rect">
            <a:avLst/>
          </a:prstGeom>
          <a:solidFill>
            <a:srgbClr val="F398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36000" rtlCol="0" anchor="ctr"/>
          <a:lstStyle/>
          <a:p>
            <a:pPr algn="ctr">
              <a:lnSpc>
                <a:spcPts val="3000"/>
              </a:lnSpc>
            </a:pPr>
            <a:endParaRPr kumimoji="1" lang="ja-JP" altLang="en-US" sz="2000" b="1" spc="300" dirty="0">
              <a:latin typeface="メイリオ" panose="020B0604030504040204" pitchFamily="50" charset="-128"/>
              <a:ea typeface="メイリオ" panose="020B0604030504040204" pitchFamily="50" charset="-128"/>
            </a:endParaRPr>
          </a:p>
        </p:txBody>
      </p:sp>
      <p:sp>
        <p:nvSpPr>
          <p:cNvPr id="10" name="正方形/長方形 9"/>
          <p:cNvSpPr/>
          <p:nvPr/>
        </p:nvSpPr>
        <p:spPr>
          <a:xfrm>
            <a:off x="1804141" y="2679854"/>
            <a:ext cx="1059134" cy="518662"/>
          </a:xfrm>
          <a:prstGeom prst="rect">
            <a:avLst/>
          </a:prstGeom>
          <a:noFill/>
          <a:ln w="28575">
            <a:solidFill>
              <a:srgbClr val="F39800"/>
            </a:solidFill>
          </a:ln>
        </p:spPr>
        <p:style>
          <a:lnRef idx="2">
            <a:schemeClr val="accent2"/>
          </a:lnRef>
          <a:fillRef idx="1">
            <a:schemeClr val="lt1"/>
          </a:fillRef>
          <a:effectRef idx="0">
            <a:schemeClr val="accent2"/>
          </a:effectRef>
          <a:fontRef idx="minor">
            <a:schemeClr val="dk1"/>
          </a:fontRef>
        </p:style>
        <p:txBody>
          <a:bodyPr wrap="square" lIns="36000" tIns="144000" rIns="36000">
            <a:noAutofit/>
          </a:bodyPr>
          <a:lstStyle/>
          <a:p>
            <a:pPr algn="ctr">
              <a:lnSpc>
                <a:spcPct val="110000"/>
              </a:lnSpc>
            </a:pPr>
            <a:r>
              <a:rPr kumimoji="1" lang="ja-JP" altLang="en-US" sz="1600" dirty="0">
                <a:solidFill>
                  <a:schemeClr val="tx1"/>
                </a:solidFill>
                <a:latin typeface="メイリオ" panose="020B0604030504040204" pitchFamily="50" charset="-128"/>
                <a:ea typeface="メイリオ" panose="020B0604030504040204" pitchFamily="50" charset="-128"/>
              </a:rPr>
              <a:t>８月</a:t>
            </a:r>
            <a:r>
              <a:rPr kumimoji="1" lang="en-US" altLang="ja-JP" sz="1600" dirty="0">
                <a:solidFill>
                  <a:schemeClr val="tx1"/>
                </a:solidFill>
                <a:latin typeface="メイリオ" panose="020B0604030504040204" pitchFamily="50" charset="-128"/>
                <a:ea typeface="メイリオ" panose="020B0604030504040204" pitchFamily="50" charset="-128"/>
              </a:rPr>
              <a:t>31</a:t>
            </a:r>
            <a:r>
              <a:rPr kumimoji="1" lang="ja-JP" altLang="en-US" sz="1600" dirty="0">
                <a:solidFill>
                  <a:schemeClr val="tx1"/>
                </a:solidFill>
                <a:latin typeface="メイリオ" panose="020B0604030504040204" pitchFamily="50" charset="-128"/>
                <a:ea typeface="メイリオ" panose="020B0604030504040204" pitchFamily="50" charset="-128"/>
              </a:rPr>
              <a:t>日</a:t>
            </a:r>
            <a:endParaRPr kumimoji="1" lang="en-US" altLang="ja-JP" sz="1200" dirty="0">
              <a:solidFill>
                <a:srgbClr val="00B0F0"/>
              </a:solidFill>
              <a:latin typeface="メイリオ" panose="020B0604030504040204" pitchFamily="50" charset="-128"/>
              <a:ea typeface="メイリオ" panose="020B0604030504040204" pitchFamily="50" charset="-128"/>
            </a:endParaRPr>
          </a:p>
        </p:txBody>
      </p:sp>
      <p:sp>
        <p:nvSpPr>
          <p:cNvPr id="33" name="正方形/長方形 32"/>
          <p:cNvSpPr/>
          <p:nvPr/>
        </p:nvSpPr>
        <p:spPr>
          <a:xfrm>
            <a:off x="144510" y="9608887"/>
            <a:ext cx="6876000" cy="307777"/>
          </a:xfrm>
          <a:prstGeom prst="rect">
            <a:avLst/>
          </a:prstGeom>
        </p:spPr>
        <p:txBody>
          <a:bodyPr wrap="square">
            <a:spAutoFit/>
          </a:bodyPr>
          <a:lstStyle/>
          <a:p>
            <a:pPr algn="ctr"/>
            <a:r>
              <a:rPr lang="ja-JP" altLang="en-US" sz="1400" spc="50" dirty="0">
                <a:latin typeface="メイリオ" panose="020B0604030504040204" pitchFamily="50" charset="-128"/>
                <a:ea typeface="メイリオ" panose="020B0604030504040204" pitchFamily="50" charset="-128"/>
              </a:rPr>
              <a:t>よくあるご質問は裏面をご確認ください。</a:t>
            </a:r>
          </a:p>
        </p:txBody>
      </p:sp>
      <p:sp>
        <p:nvSpPr>
          <p:cNvPr id="12" name="正方形/長方形 11"/>
          <p:cNvSpPr/>
          <p:nvPr/>
        </p:nvSpPr>
        <p:spPr>
          <a:xfrm>
            <a:off x="1142020" y="611436"/>
            <a:ext cx="5715979" cy="1246495"/>
          </a:xfrm>
          <a:prstGeom prst="rect">
            <a:avLst/>
          </a:prstGeom>
        </p:spPr>
        <p:txBody>
          <a:bodyPr wrap="square">
            <a:spAutoFit/>
          </a:bodyPr>
          <a:lstStyle/>
          <a:p>
            <a:pPr lvl="0" algn="ctr">
              <a:lnSpc>
                <a:spcPts val="3000"/>
              </a:lnSpc>
            </a:pPr>
            <a:r>
              <a:rPr kumimoji="1" lang="ja-JP" altLang="en-US" sz="2800" b="1" spc="200" dirty="0">
                <a:solidFill>
                  <a:prstClr val="white"/>
                </a:solidFill>
                <a:latin typeface="メイリオ" panose="020B0604030504040204" pitchFamily="50" charset="-128"/>
                <a:ea typeface="メイリオ" panose="020B0604030504040204" pitchFamily="50" charset="-128"/>
              </a:rPr>
              <a:t>令和</a:t>
            </a:r>
            <a:r>
              <a:rPr kumimoji="1" lang="en-US" altLang="ja-JP" sz="2800" b="1" spc="200" dirty="0">
                <a:solidFill>
                  <a:prstClr val="white"/>
                </a:solidFill>
                <a:latin typeface="メイリオ" panose="020B0604030504040204" pitchFamily="50" charset="-128"/>
                <a:ea typeface="メイリオ" panose="020B0604030504040204" pitchFamily="50" charset="-128"/>
              </a:rPr>
              <a:t>3</a:t>
            </a:r>
            <a:r>
              <a:rPr kumimoji="1" lang="ja-JP" altLang="en-US" sz="2800" b="1" spc="200" dirty="0">
                <a:solidFill>
                  <a:prstClr val="white"/>
                </a:solidFill>
                <a:latin typeface="メイリオ" panose="020B0604030504040204" pitchFamily="50" charset="-128"/>
                <a:ea typeface="メイリオ" panose="020B0604030504040204" pitchFamily="50" charset="-128"/>
              </a:rPr>
              <a:t>年度子育て世帯への</a:t>
            </a:r>
            <a:endParaRPr kumimoji="1" lang="en-US" altLang="ja-JP" sz="2800" b="1" spc="200" dirty="0">
              <a:solidFill>
                <a:prstClr val="white"/>
              </a:solidFill>
              <a:latin typeface="メイリオ" panose="020B0604030504040204" pitchFamily="50" charset="-128"/>
              <a:ea typeface="メイリオ" panose="020B0604030504040204" pitchFamily="50" charset="-128"/>
            </a:endParaRPr>
          </a:p>
          <a:p>
            <a:pPr lvl="0" algn="ctr">
              <a:lnSpc>
                <a:spcPts val="3000"/>
              </a:lnSpc>
            </a:pPr>
            <a:r>
              <a:rPr kumimoji="1" lang="ja-JP" altLang="en-US" sz="2800" b="1" spc="200" dirty="0">
                <a:solidFill>
                  <a:prstClr val="white"/>
                </a:solidFill>
                <a:latin typeface="メイリオ" panose="020B0604030504040204" pitchFamily="50" charset="-128"/>
                <a:ea typeface="メイリオ" panose="020B0604030504040204" pitchFamily="50" charset="-128"/>
              </a:rPr>
              <a:t>臨時特別給付</a:t>
            </a:r>
            <a:r>
              <a:rPr kumimoji="1" lang="en-US" altLang="ja-JP" sz="2800" b="1" spc="200" dirty="0">
                <a:solidFill>
                  <a:prstClr val="white"/>
                </a:solidFill>
                <a:latin typeface="メイリオ" panose="020B0604030504040204" pitchFamily="50" charset="-128"/>
                <a:ea typeface="メイリオ" panose="020B0604030504040204" pitchFamily="50" charset="-128"/>
              </a:rPr>
              <a:t/>
            </a:r>
            <a:br>
              <a:rPr kumimoji="1" lang="en-US" altLang="ja-JP" sz="2800" b="1" spc="200" dirty="0">
                <a:solidFill>
                  <a:prstClr val="white"/>
                </a:solidFill>
                <a:latin typeface="メイリオ" panose="020B0604030504040204" pitchFamily="50" charset="-128"/>
                <a:ea typeface="メイリオ" panose="020B0604030504040204" pitchFamily="50" charset="-128"/>
              </a:rPr>
            </a:br>
            <a:r>
              <a:rPr kumimoji="1" lang="ja-JP" altLang="en-US" sz="2800" b="1" spc="200" dirty="0">
                <a:solidFill>
                  <a:prstClr val="white"/>
                </a:solidFill>
                <a:latin typeface="メイリオ" panose="020B0604030504040204" pitchFamily="50" charset="-128"/>
                <a:ea typeface="メイリオ" panose="020B0604030504040204" pitchFamily="50" charset="-128"/>
              </a:rPr>
              <a:t>（支援給付金）</a:t>
            </a:r>
            <a:r>
              <a:rPr kumimoji="1" lang="ja-JP" altLang="en-US" sz="2800" b="1" spc="200" dirty="0">
                <a:solidFill>
                  <a:schemeClr val="bg1"/>
                </a:solidFill>
                <a:latin typeface="メイリオ" panose="020B0604030504040204" pitchFamily="50" charset="-128"/>
                <a:ea typeface="メイリオ" panose="020B0604030504040204" pitchFamily="50" charset="-128"/>
              </a:rPr>
              <a:t>のご案内</a:t>
            </a:r>
            <a:endParaRPr kumimoji="1" lang="en-US" altLang="ja-JP" sz="2800" b="1" spc="200" dirty="0">
              <a:solidFill>
                <a:schemeClr val="bg1"/>
              </a:solidFill>
              <a:latin typeface="メイリオ" panose="020B0604030504040204" pitchFamily="50" charset="-128"/>
              <a:ea typeface="メイリオ" panose="020B0604030504040204" pitchFamily="50" charset="-128"/>
            </a:endParaRPr>
          </a:p>
        </p:txBody>
      </p:sp>
      <p:sp>
        <p:nvSpPr>
          <p:cNvPr id="11" name="楕円 10"/>
          <p:cNvSpPr/>
          <p:nvPr/>
        </p:nvSpPr>
        <p:spPr>
          <a:xfrm>
            <a:off x="18336" y="278087"/>
            <a:ext cx="1765559" cy="1709847"/>
          </a:xfrm>
          <a:prstGeom prst="ellipse">
            <a:avLst/>
          </a:prstGeom>
          <a:solidFill>
            <a:srgbClr val="F3980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2520638" y="225112"/>
            <a:ext cx="2296783" cy="369332"/>
          </a:xfrm>
          <a:prstGeom prst="rect">
            <a:avLst/>
          </a:prstGeom>
        </p:spPr>
        <p:txBody>
          <a:bodyPr wrap="none">
            <a:spAutoFit/>
          </a:bodyPr>
          <a:lstStyle/>
          <a:p>
            <a:r>
              <a:rPr kumimoji="1" lang="ja-JP" altLang="en-US" b="1" spc="30" dirty="0">
                <a:solidFill>
                  <a:srgbClr val="F39800"/>
                </a:solidFill>
                <a:latin typeface="メイリオ" panose="020B0604030504040204" pitchFamily="50" charset="-128"/>
                <a:ea typeface="メイリオ" panose="020B0604030504040204" pitchFamily="50" charset="-128"/>
              </a:rPr>
              <a:t>離婚家庭等の方向け</a:t>
            </a:r>
          </a:p>
        </p:txBody>
      </p:sp>
      <p:sp>
        <p:nvSpPr>
          <p:cNvPr id="5" name="正方形/長方形 4"/>
          <p:cNvSpPr/>
          <p:nvPr/>
        </p:nvSpPr>
        <p:spPr>
          <a:xfrm>
            <a:off x="32690" y="747447"/>
            <a:ext cx="1765559" cy="830997"/>
          </a:xfrm>
          <a:prstGeom prst="rect">
            <a:avLst/>
          </a:prstGeom>
          <a:ln>
            <a:noFill/>
          </a:ln>
        </p:spPr>
        <p:txBody>
          <a:bodyPr wrap="square">
            <a:spAutoFit/>
          </a:bodyPr>
          <a:lstStyle/>
          <a:p>
            <a:pPr algn="ctr"/>
            <a:r>
              <a:rPr kumimoji="1" lang="ja-JP" altLang="en-US" sz="2400" b="1" spc="30" dirty="0">
                <a:solidFill>
                  <a:schemeClr val="bg1"/>
                </a:solidFill>
                <a:latin typeface="メイリオ" panose="020B0604030504040204" pitchFamily="50" charset="-128"/>
                <a:ea typeface="メイリオ" panose="020B0604030504040204" pitchFamily="50" charset="-128"/>
              </a:rPr>
              <a:t>申請が</a:t>
            </a:r>
            <a:endParaRPr kumimoji="1" lang="en-US" altLang="ja-JP" sz="2400" b="1" spc="30" dirty="0">
              <a:solidFill>
                <a:schemeClr val="bg1"/>
              </a:solidFill>
              <a:latin typeface="メイリオ" panose="020B0604030504040204" pitchFamily="50" charset="-128"/>
              <a:ea typeface="メイリオ" panose="020B0604030504040204" pitchFamily="50" charset="-128"/>
            </a:endParaRPr>
          </a:p>
          <a:p>
            <a:pPr algn="ctr"/>
            <a:r>
              <a:rPr kumimoji="1" lang="ja-JP" altLang="en-US" sz="2400" b="1" spc="30" dirty="0">
                <a:solidFill>
                  <a:schemeClr val="bg1"/>
                </a:solidFill>
                <a:latin typeface="メイリオ" panose="020B0604030504040204" pitchFamily="50" charset="-128"/>
                <a:ea typeface="メイリオ" panose="020B0604030504040204" pitchFamily="50" charset="-128"/>
              </a:rPr>
              <a:t>必要です！</a:t>
            </a:r>
          </a:p>
        </p:txBody>
      </p:sp>
      <p:sp>
        <p:nvSpPr>
          <p:cNvPr id="14" name="角丸四角形 13"/>
          <p:cNvSpPr/>
          <p:nvPr/>
        </p:nvSpPr>
        <p:spPr>
          <a:xfrm>
            <a:off x="167490" y="2663505"/>
            <a:ext cx="1492798" cy="496462"/>
          </a:xfrm>
          <a:prstGeom prst="roundRect">
            <a:avLst/>
          </a:prstGeom>
          <a:solidFill>
            <a:srgbClr val="F39800"/>
          </a:solidFill>
          <a:ln>
            <a:solidFill>
              <a:srgbClr val="F398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游ゴシック Medium" panose="020B0500000000000000" pitchFamily="50" charset="-128"/>
                <a:ea typeface="游ゴシック Medium" panose="020B0500000000000000" pitchFamily="50" charset="-128"/>
              </a:rPr>
              <a:t>中学生以下</a:t>
            </a:r>
          </a:p>
        </p:txBody>
      </p:sp>
      <p:sp>
        <p:nvSpPr>
          <p:cNvPr id="36" name="正方形/長方形 35"/>
          <p:cNvSpPr/>
          <p:nvPr/>
        </p:nvSpPr>
        <p:spPr>
          <a:xfrm>
            <a:off x="1804140" y="3389583"/>
            <a:ext cx="1059134" cy="518662"/>
          </a:xfrm>
          <a:prstGeom prst="rect">
            <a:avLst/>
          </a:prstGeom>
          <a:noFill/>
          <a:ln w="28575">
            <a:solidFill>
              <a:srgbClr val="F39800"/>
            </a:solidFill>
          </a:ln>
        </p:spPr>
        <p:style>
          <a:lnRef idx="2">
            <a:schemeClr val="accent2"/>
          </a:lnRef>
          <a:fillRef idx="1">
            <a:schemeClr val="lt1"/>
          </a:fillRef>
          <a:effectRef idx="0">
            <a:schemeClr val="accent2"/>
          </a:effectRef>
          <a:fontRef idx="minor">
            <a:schemeClr val="dk1"/>
          </a:fontRef>
        </p:style>
        <p:txBody>
          <a:bodyPr wrap="square" lIns="36000" tIns="144000" rIns="36000">
            <a:noAutofit/>
          </a:bodyPr>
          <a:lstStyle/>
          <a:p>
            <a:pPr algn="ctr">
              <a:lnSpc>
                <a:spcPct val="110000"/>
              </a:lnSpc>
            </a:pPr>
            <a:r>
              <a:rPr kumimoji="1" lang="en-US" altLang="ja-JP" sz="1600" dirty="0">
                <a:solidFill>
                  <a:schemeClr val="tx1"/>
                </a:solidFill>
                <a:latin typeface="メイリオ" panose="020B0604030504040204" pitchFamily="50" charset="-128"/>
                <a:ea typeface="メイリオ" panose="020B0604030504040204" pitchFamily="50" charset="-128"/>
              </a:rPr>
              <a:t>9</a:t>
            </a:r>
            <a:r>
              <a:rPr kumimoji="1" lang="ja-JP" altLang="en-US" sz="1600" dirty="0">
                <a:solidFill>
                  <a:schemeClr val="tx1"/>
                </a:solidFill>
                <a:latin typeface="メイリオ" panose="020B0604030504040204" pitchFamily="50" charset="-128"/>
                <a:ea typeface="メイリオ" panose="020B0604030504040204" pitchFamily="50" charset="-128"/>
              </a:rPr>
              <a:t>月</a:t>
            </a:r>
            <a:r>
              <a:rPr kumimoji="1" lang="en-US" altLang="ja-JP" sz="1600" dirty="0">
                <a:solidFill>
                  <a:schemeClr val="tx1"/>
                </a:solidFill>
                <a:latin typeface="メイリオ" panose="020B0604030504040204" pitchFamily="50" charset="-128"/>
                <a:ea typeface="メイリオ" panose="020B0604030504040204" pitchFamily="50" charset="-128"/>
              </a:rPr>
              <a:t>30</a:t>
            </a:r>
            <a:r>
              <a:rPr kumimoji="1" lang="ja-JP" altLang="en-US" sz="1600" dirty="0">
                <a:solidFill>
                  <a:schemeClr val="tx1"/>
                </a:solidFill>
                <a:latin typeface="メイリオ" panose="020B0604030504040204" pitchFamily="50" charset="-128"/>
                <a:ea typeface="メイリオ" panose="020B0604030504040204" pitchFamily="50" charset="-128"/>
              </a:rPr>
              <a:t>日</a:t>
            </a:r>
            <a:endParaRPr kumimoji="1" lang="en-US" altLang="ja-JP" sz="1200" dirty="0">
              <a:solidFill>
                <a:srgbClr val="00B0F0"/>
              </a:solidFill>
              <a:latin typeface="メイリオ" panose="020B0604030504040204" pitchFamily="50" charset="-128"/>
              <a:ea typeface="メイリオ" panose="020B0604030504040204" pitchFamily="50" charset="-128"/>
            </a:endParaRPr>
          </a:p>
        </p:txBody>
      </p:sp>
      <p:sp>
        <p:nvSpPr>
          <p:cNvPr id="20" name="角丸四角形 13">
            <a:extLst>
              <a:ext uri="{FF2B5EF4-FFF2-40B4-BE49-F238E27FC236}">
                <a16:creationId xmlns:a16="http://schemas.microsoft.com/office/drawing/2014/main" id="{BBA70895-8BF4-4A50-98B6-F4D66DE2B42B}"/>
              </a:ext>
            </a:extLst>
          </p:cNvPr>
          <p:cNvSpPr/>
          <p:nvPr/>
        </p:nvSpPr>
        <p:spPr>
          <a:xfrm>
            <a:off x="154716" y="3399585"/>
            <a:ext cx="1492798" cy="496462"/>
          </a:xfrm>
          <a:prstGeom prst="roundRect">
            <a:avLst/>
          </a:prstGeom>
          <a:solidFill>
            <a:srgbClr val="F39800"/>
          </a:solidFill>
          <a:ln>
            <a:solidFill>
              <a:srgbClr val="F398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游ゴシック Medium" panose="020B0500000000000000" pitchFamily="50" charset="-128"/>
                <a:ea typeface="游ゴシック Medium" panose="020B0500000000000000" pitchFamily="50" charset="-128"/>
              </a:rPr>
              <a:t>高校生等</a:t>
            </a:r>
          </a:p>
        </p:txBody>
      </p:sp>
      <p:sp>
        <p:nvSpPr>
          <p:cNvPr id="27" name="正方形/長方形 26">
            <a:extLst>
              <a:ext uri="{FF2B5EF4-FFF2-40B4-BE49-F238E27FC236}">
                <a16:creationId xmlns:a16="http://schemas.microsoft.com/office/drawing/2014/main" id="{723FD036-0325-4A80-AF2B-EF19E7B384A1}"/>
              </a:ext>
            </a:extLst>
          </p:cNvPr>
          <p:cNvSpPr/>
          <p:nvPr/>
        </p:nvSpPr>
        <p:spPr>
          <a:xfrm>
            <a:off x="26041" y="2167019"/>
            <a:ext cx="6816555" cy="360000"/>
          </a:xfrm>
          <a:prstGeom prst="rect">
            <a:avLst/>
          </a:prstGeom>
          <a:solidFill>
            <a:srgbClr val="F2CF91"/>
          </a:solidFill>
          <a:ln w="25400">
            <a:solidFill>
              <a:srgbClr val="F398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dirty="0">
              <a:latin typeface="メイリオ" panose="020B0604030504040204" pitchFamily="50" charset="-128"/>
              <a:ea typeface="メイリオ" panose="020B0604030504040204" pitchFamily="50" charset="-128"/>
            </a:endParaRPr>
          </a:p>
        </p:txBody>
      </p:sp>
      <p:sp>
        <p:nvSpPr>
          <p:cNvPr id="28" name="正方形/長方形 27">
            <a:extLst>
              <a:ext uri="{FF2B5EF4-FFF2-40B4-BE49-F238E27FC236}">
                <a16:creationId xmlns:a16="http://schemas.microsoft.com/office/drawing/2014/main" id="{05676733-FBE4-465E-AB9C-8A9D2C79AE77}"/>
              </a:ext>
            </a:extLst>
          </p:cNvPr>
          <p:cNvSpPr/>
          <p:nvPr/>
        </p:nvSpPr>
        <p:spPr>
          <a:xfrm>
            <a:off x="322423" y="2167019"/>
            <a:ext cx="6520174" cy="360000"/>
          </a:xfrm>
          <a:prstGeom prst="rect">
            <a:avLst/>
          </a:prstGeom>
          <a:solidFill>
            <a:srgbClr val="F39800"/>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r>
              <a:rPr kumimoji="1" lang="ja-JP" altLang="en-US" sz="2200" b="1" spc="200" dirty="0">
                <a:solidFill>
                  <a:schemeClr val="bg1"/>
                </a:solidFill>
                <a:latin typeface="メイリオ" panose="020B0604030504040204" pitchFamily="50" charset="-128"/>
                <a:ea typeface="メイリオ" panose="020B0604030504040204" pitchFamily="50" charset="-128"/>
              </a:rPr>
              <a:t>支給対象</a:t>
            </a:r>
          </a:p>
        </p:txBody>
      </p:sp>
      <p:sp>
        <p:nvSpPr>
          <p:cNvPr id="31" name="角丸四角形 2">
            <a:extLst>
              <a:ext uri="{FF2B5EF4-FFF2-40B4-BE49-F238E27FC236}">
                <a16:creationId xmlns:a16="http://schemas.microsoft.com/office/drawing/2014/main" id="{A9284C84-F5B2-4271-B87F-0E35A1A618B9}"/>
              </a:ext>
            </a:extLst>
          </p:cNvPr>
          <p:cNvSpPr/>
          <p:nvPr/>
        </p:nvSpPr>
        <p:spPr>
          <a:xfrm>
            <a:off x="132333" y="4075281"/>
            <a:ext cx="6593334" cy="693332"/>
          </a:xfrm>
          <a:prstGeom prst="rect">
            <a:avLst/>
          </a:prstGeom>
          <a:solidFill>
            <a:srgbClr val="F2CF9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lnSpc>
                <a:spcPct val="110000"/>
              </a:lnSpc>
            </a:pPr>
            <a:r>
              <a:rPr lang="ja-JP" altLang="en-US" sz="900" b="1" i="0" dirty="0">
                <a:solidFill>
                  <a:srgbClr val="332000"/>
                </a:solidFill>
                <a:effectLst/>
                <a:latin typeface="メイリオ" panose="020B0604030504040204" pitchFamily="50" charset="-128"/>
                <a:ea typeface="メイリオ" panose="020B0604030504040204" pitchFamily="50" charset="-128"/>
              </a:rPr>
              <a:t>（児童手当（本則給付）の支給対象となる児童の保護者の方は）</a:t>
            </a:r>
            <a:endParaRPr lang="en-US" altLang="ja-JP" sz="900" b="1" i="0" dirty="0">
              <a:solidFill>
                <a:srgbClr val="332000"/>
              </a:solidFill>
              <a:effectLst/>
              <a:latin typeface="メイリオ" panose="020B0604030504040204" pitchFamily="50" charset="-128"/>
              <a:ea typeface="メイリオ" panose="020B0604030504040204" pitchFamily="50" charset="-128"/>
            </a:endParaRPr>
          </a:p>
          <a:p>
            <a:pPr algn="ctr">
              <a:lnSpc>
                <a:spcPct val="110000"/>
              </a:lnSpc>
            </a:pPr>
            <a:r>
              <a:rPr lang="ja-JP" altLang="en-US" sz="2000" b="1" i="0" dirty="0">
                <a:solidFill>
                  <a:srgbClr val="332000"/>
                </a:solidFill>
                <a:effectLst/>
                <a:latin typeface="メイリオ" panose="020B0604030504040204" pitchFamily="50" charset="-128"/>
                <a:ea typeface="メイリオ" panose="020B0604030504040204" pitchFamily="50" charset="-128"/>
              </a:rPr>
              <a:t>２月中に児童手当の受給手続を行ってください！</a:t>
            </a:r>
            <a:endParaRPr kumimoji="1" lang="ja-JP" altLang="en-US" sz="2000" b="1" dirty="0">
              <a:solidFill>
                <a:srgbClr val="332000"/>
              </a:solidFill>
              <a:latin typeface="メイリオ" panose="020B0604030504040204" pitchFamily="50" charset="-128"/>
              <a:ea typeface="メイリオ" panose="020B0604030504040204" pitchFamily="50" charset="-128"/>
            </a:endParaRPr>
          </a:p>
        </p:txBody>
      </p:sp>
      <p:grpSp>
        <p:nvGrpSpPr>
          <p:cNvPr id="13" name="グループ化 12">
            <a:extLst>
              <a:ext uri="{FF2B5EF4-FFF2-40B4-BE49-F238E27FC236}">
                <a16:creationId xmlns:a16="http://schemas.microsoft.com/office/drawing/2014/main" id="{351F6DC7-C19D-402F-837C-5F86CE68478B}"/>
              </a:ext>
            </a:extLst>
          </p:cNvPr>
          <p:cNvGrpSpPr/>
          <p:nvPr/>
        </p:nvGrpSpPr>
        <p:grpSpPr>
          <a:xfrm>
            <a:off x="3413069" y="4922787"/>
            <a:ext cx="3218511" cy="2486116"/>
            <a:chOff x="32689" y="4852520"/>
            <a:chExt cx="3218511" cy="2486116"/>
          </a:xfrm>
        </p:grpSpPr>
        <p:sp>
          <p:nvSpPr>
            <p:cNvPr id="35" name="四角形: 角を丸くする 34">
              <a:extLst>
                <a:ext uri="{FF2B5EF4-FFF2-40B4-BE49-F238E27FC236}">
                  <a16:creationId xmlns:a16="http://schemas.microsoft.com/office/drawing/2014/main" id="{EAEC8BF6-93EA-4323-925B-1A0B63425F39}"/>
                </a:ext>
              </a:extLst>
            </p:cNvPr>
            <p:cNvSpPr/>
            <p:nvPr/>
          </p:nvSpPr>
          <p:spPr>
            <a:xfrm>
              <a:off x="154716" y="4982119"/>
              <a:ext cx="3096484" cy="2356517"/>
            </a:xfrm>
            <a:prstGeom prst="roundRect">
              <a:avLst/>
            </a:prstGeom>
            <a:solidFill>
              <a:srgbClr val="F2CF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2563" indent="-182563"/>
              <a:endParaRPr kumimoji="1" lang="en-US" altLang="ja-JP" sz="1400" dirty="0">
                <a:solidFill>
                  <a:schemeClr val="tx1"/>
                </a:solidFill>
                <a:latin typeface="メイリオ" panose="020B0604030504040204" pitchFamily="50" charset="-128"/>
                <a:ea typeface="メイリオ" panose="020B0604030504040204" pitchFamily="50" charset="-128"/>
              </a:endParaRPr>
            </a:p>
            <a:p>
              <a:pPr marL="182563" indent="-182563"/>
              <a:endParaRPr kumimoji="1" lang="en-US" altLang="ja-JP" sz="1400" dirty="0">
                <a:solidFill>
                  <a:schemeClr val="tx1"/>
                </a:solidFill>
                <a:latin typeface="メイリオ" panose="020B0604030504040204" pitchFamily="50" charset="-128"/>
                <a:ea typeface="メイリオ" panose="020B0604030504040204" pitchFamily="50" charset="-128"/>
              </a:endParaRPr>
            </a:p>
            <a:p>
              <a:pPr marL="182563" indent="-182563"/>
              <a:endParaRPr kumimoji="1" lang="en-US" altLang="ja-JP" sz="500" dirty="0">
                <a:solidFill>
                  <a:schemeClr val="tx1"/>
                </a:solidFill>
                <a:latin typeface="メイリオ" panose="020B0604030504040204" pitchFamily="50" charset="-128"/>
                <a:ea typeface="メイリオ" panose="020B0604030504040204" pitchFamily="50" charset="-128"/>
              </a:endParaRPr>
            </a:p>
            <a:p>
              <a:pPr marL="182563" indent="-182563"/>
              <a:r>
                <a:rPr kumimoji="1" lang="ja-JP" altLang="en-US" sz="1400" dirty="0">
                  <a:solidFill>
                    <a:schemeClr val="tx1"/>
                  </a:solidFill>
                  <a:latin typeface="メイリオ" panose="020B0604030504040204" pitchFamily="50" charset="-128"/>
                  <a:ea typeface="メイリオ" panose="020B0604030504040204" pitchFamily="50" charset="-128"/>
                </a:rPr>
                <a:t>　</a:t>
              </a:r>
              <a:r>
                <a:rPr kumimoji="1" lang="ja-JP" altLang="en-US" sz="1300" dirty="0" smtClean="0">
                  <a:solidFill>
                    <a:srgbClr val="332000"/>
                  </a:solidFill>
                  <a:latin typeface="メイリオ" panose="020B0604030504040204" pitchFamily="50" charset="-128"/>
                  <a:ea typeface="メイリオ" panose="020B0604030504040204" pitchFamily="50" charset="-128"/>
                </a:rPr>
                <a:t>申</a:t>
              </a:r>
              <a:r>
                <a:rPr kumimoji="1" lang="ja-JP" altLang="en-US" sz="1300" dirty="0">
                  <a:solidFill>
                    <a:srgbClr val="332000"/>
                  </a:solidFill>
                  <a:latin typeface="メイリオ" panose="020B0604030504040204" pitchFamily="50" charset="-128"/>
                  <a:ea typeface="メイリオ" panose="020B0604030504040204" pitchFamily="50" charset="-128"/>
                </a:rPr>
                <a:t>請書に必要事項を記入して</a:t>
              </a:r>
              <a:r>
                <a:rPr kumimoji="1" lang="ja-JP" altLang="en-US" sz="1300" dirty="0" smtClean="0">
                  <a:solidFill>
                    <a:srgbClr val="332000"/>
                  </a:solidFill>
                  <a:latin typeface="メイリオ" panose="020B0604030504040204" pitchFamily="50" charset="-128"/>
                  <a:ea typeface="メイリオ" panose="020B0604030504040204" pitchFamily="50" charset="-128"/>
                </a:rPr>
                <a:t>、</a:t>
              </a:r>
              <a:endParaRPr kumimoji="1" lang="en-US" altLang="ja-JP" sz="1300" dirty="0" smtClean="0">
                <a:solidFill>
                  <a:srgbClr val="332000"/>
                </a:solidFill>
                <a:latin typeface="メイリオ" panose="020B0604030504040204" pitchFamily="50" charset="-128"/>
                <a:ea typeface="メイリオ" panose="020B0604030504040204" pitchFamily="50" charset="-128"/>
              </a:endParaRPr>
            </a:p>
            <a:p>
              <a:pPr marL="182563" indent="-182563"/>
              <a:r>
                <a:rPr kumimoji="1" lang="ja-JP" altLang="en-US" sz="1300" dirty="0">
                  <a:solidFill>
                    <a:srgbClr val="332000"/>
                  </a:solidFill>
                  <a:latin typeface="メイリオ" panose="020B0604030504040204" pitchFamily="50" charset="-128"/>
                  <a:ea typeface="メイリオ" panose="020B0604030504040204" pitchFamily="50" charset="-128"/>
                </a:rPr>
                <a:t>　</a:t>
              </a:r>
              <a:r>
                <a:rPr kumimoji="1" lang="ja-JP" altLang="en-US" sz="1300" dirty="0" smtClean="0">
                  <a:solidFill>
                    <a:srgbClr val="332000"/>
                  </a:solidFill>
                  <a:latin typeface="メイリオ" panose="020B0604030504040204" pitchFamily="50" charset="-128"/>
                  <a:ea typeface="メイリオ" panose="020B0604030504040204" pitchFamily="50" charset="-128"/>
                </a:rPr>
                <a:t>子育て世帯への臨時特別給付金窓口</a:t>
              </a:r>
              <a:r>
                <a:rPr kumimoji="1" lang="ja-JP" altLang="en-US" sz="1300" dirty="0">
                  <a:solidFill>
                    <a:srgbClr val="332000"/>
                  </a:solidFill>
                  <a:latin typeface="メイリオ" panose="020B0604030504040204" pitchFamily="50" charset="-128"/>
                  <a:ea typeface="メイリオ" panose="020B0604030504040204" pitchFamily="50" charset="-128"/>
                </a:rPr>
                <a:t>へご提出ください</a:t>
              </a:r>
              <a:r>
                <a:rPr kumimoji="1" lang="ja-JP" altLang="en-US" sz="1300" dirty="0" smtClean="0">
                  <a:solidFill>
                    <a:srgbClr val="332000"/>
                  </a:solidFill>
                  <a:latin typeface="メイリオ" panose="020B0604030504040204" pitchFamily="50" charset="-128"/>
                  <a:ea typeface="メイリオ" panose="020B0604030504040204" pitchFamily="50" charset="-128"/>
                </a:rPr>
                <a:t>。</a:t>
              </a:r>
              <a:endParaRPr kumimoji="1" lang="en-US" altLang="ja-JP" sz="1300" dirty="0" smtClean="0">
                <a:solidFill>
                  <a:srgbClr val="332000"/>
                </a:solidFill>
                <a:latin typeface="メイリオ" panose="020B0604030504040204" pitchFamily="50" charset="-128"/>
                <a:ea typeface="メイリオ" panose="020B0604030504040204" pitchFamily="50" charset="-128"/>
              </a:endParaRPr>
            </a:p>
            <a:p>
              <a:pPr marL="182563" indent="-182563"/>
              <a:r>
                <a:rPr kumimoji="1" lang="ja-JP" altLang="en-US" sz="1300" dirty="0">
                  <a:solidFill>
                    <a:srgbClr val="332000"/>
                  </a:solidFill>
                  <a:latin typeface="メイリオ" panose="020B0604030504040204" pitchFamily="50" charset="-128"/>
                  <a:ea typeface="メイリオ" panose="020B0604030504040204" pitchFamily="50" charset="-128"/>
                </a:rPr>
                <a:t>　</a:t>
              </a:r>
              <a:r>
                <a:rPr kumimoji="1" lang="ja-JP" altLang="en-US" sz="1300" dirty="0" smtClean="0">
                  <a:solidFill>
                    <a:srgbClr val="332000"/>
                  </a:solidFill>
                  <a:latin typeface="メイリオ" panose="020B0604030504040204" pitchFamily="50" charset="-128"/>
                  <a:ea typeface="メイリオ" panose="020B0604030504040204" pitchFamily="50" charset="-128"/>
                </a:rPr>
                <a:t>児童</a:t>
              </a:r>
              <a:r>
                <a:rPr kumimoji="1" lang="ja-JP" altLang="en-US" sz="1300" dirty="0">
                  <a:solidFill>
                    <a:srgbClr val="332000"/>
                  </a:solidFill>
                  <a:latin typeface="メイリオ" panose="020B0604030504040204" pitchFamily="50" charset="-128"/>
                  <a:ea typeface="メイリオ" panose="020B0604030504040204" pitchFamily="50" charset="-128"/>
                </a:rPr>
                <a:t>手当を受給していない高校生の保護者の方等は添付書類が必要です</a:t>
              </a:r>
              <a:r>
                <a:rPr kumimoji="1" lang="ja-JP" altLang="en-US" sz="1300" dirty="0" smtClean="0">
                  <a:solidFill>
                    <a:srgbClr val="332000"/>
                  </a:solidFill>
                  <a:latin typeface="メイリオ" panose="020B0604030504040204" pitchFamily="50" charset="-128"/>
                  <a:ea typeface="メイリオ" panose="020B0604030504040204" pitchFamily="50" charset="-128"/>
                </a:rPr>
                <a:t>！長与町</a:t>
              </a:r>
              <a:r>
                <a:rPr kumimoji="1" lang="en-US" altLang="ja-JP" sz="1300" dirty="0" smtClean="0">
                  <a:solidFill>
                    <a:srgbClr val="332000"/>
                  </a:solidFill>
                  <a:latin typeface="メイリオ" panose="020B0604030504040204" pitchFamily="50" charset="-128"/>
                  <a:ea typeface="メイリオ" panose="020B0604030504040204" pitchFamily="50" charset="-128"/>
                </a:rPr>
                <a:t>HP</a:t>
              </a:r>
              <a:r>
                <a:rPr kumimoji="1" lang="ja-JP" altLang="en-US" sz="1300" dirty="0">
                  <a:solidFill>
                    <a:srgbClr val="332000"/>
                  </a:solidFill>
                  <a:latin typeface="メイリオ" panose="020B0604030504040204" pitchFamily="50" charset="-128"/>
                  <a:ea typeface="メイリオ" panose="020B0604030504040204" pitchFamily="50" charset="-128"/>
                </a:rPr>
                <a:t>等をご確認ください。</a:t>
              </a:r>
            </a:p>
            <a:p>
              <a:pPr marL="182563" indent="-182563"/>
              <a:endParaRPr kumimoji="1" lang="en-US" altLang="ja-JP" sz="1400" dirty="0">
                <a:solidFill>
                  <a:schemeClr val="tx1"/>
                </a:solidFill>
                <a:latin typeface="メイリオ" panose="020B0604030504040204" pitchFamily="50" charset="-128"/>
                <a:ea typeface="メイリオ" panose="020B0604030504040204" pitchFamily="50" charset="-128"/>
              </a:endParaRPr>
            </a:p>
            <a:p>
              <a:pPr marL="182563" indent="-182563"/>
              <a:endParaRPr kumimoji="1" lang="en-US" altLang="ja-JP" sz="1400" dirty="0">
                <a:solidFill>
                  <a:schemeClr val="tx1"/>
                </a:solidFill>
                <a:latin typeface="メイリオ" panose="020B0604030504040204" pitchFamily="50" charset="-128"/>
                <a:ea typeface="メイリオ" panose="020B0604030504040204" pitchFamily="50" charset="-128"/>
              </a:endParaRPr>
            </a:p>
          </p:txBody>
        </p:sp>
        <p:sp>
          <p:nvSpPr>
            <p:cNvPr id="39" name="角丸四角形 13">
              <a:extLst>
                <a:ext uri="{FF2B5EF4-FFF2-40B4-BE49-F238E27FC236}">
                  <a16:creationId xmlns:a16="http://schemas.microsoft.com/office/drawing/2014/main" id="{FCD2C0F0-8E41-4683-A4DC-944FA36DAD13}"/>
                </a:ext>
              </a:extLst>
            </p:cNvPr>
            <p:cNvSpPr/>
            <p:nvPr/>
          </p:nvSpPr>
          <p:spPr>
            <a:xfrm>
              <a:off x="32689" y="4852520"/>
              <a:ext cx="2812242" cy="496462"/>
            </a:xfrm>
            <a:prstGeom prst="roundRect">
              <a:avLst/>
            </a:prstGeom>
            <a:solidFill>
              <a:srgbClr val="F39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游ゴシック Medium" panose="020B0500000000000000" pitchFamily="50" charset="-128"/>
                  <a:ea typeface="游ゴシック Medium" panose="020B0500000000000000" pitchFamily="50" charset="-128"/>
                </a:rPr>
                <a:t>どう申請すればいいの？</a:t>
              </a:r>
            </a:p>
          </p:txBody>
        </p:sp>
      </p:grpSp>
      <p:grpSp>
        <p:nvGrpSpPr>
          <p:cNvPr id="40" name="グループ化 39">
            <a:extLst>
              <a:ext uri="{FF2B5EF4-FFF2-40B4-BE49-F238E27FC236}">
                <a16:creationId xmlns:a16="http://schemas.microsoft.com/office/drawing/2014/main" id="{9D8C0336-6DBA-4A78-A42C-B361E8BCA4B9}"/>
              </a:ext>
            </a:extLst>
          </p:cNvPr>
          <p:cNvGrpSpPr/>
          <p:nvPr/>
        </p:nvGrpSpPr>
        <p:grpSpPr>
          <a:xfrm>
            <a:off x="32690" y="4928635"/>
            <a:ext cx="3337043" cy="2486442"/>
            <a:chOff x="2771141" y="4878632"/>
            <a:chExt cx="3337043" cy="2486442"/>
          </a:xfrm>
        </p:grpSpPr>
        <p:sp>
          <p:nvSpPr>
            <p:cNvPr id="41" name="四角形: 角を丸くする 40">
              <a:extLst>
                <a:ext uri="{FF2B5EF4-FFF2-40B4-BE49-F238E27FC236}">
                  <a16:creationId xmlns:a16="http://schemas.microsoft.com/office/drawing/2014/main" id="{115A2924-78F1-48D9-9E3B-58C7CA9C30BD}"/>
                </a:ext>
              </a:extLst>
            </p:cNvPr>
            <p:cNvSpPr/>
            <p:nvPr/>
          </p:nvSpPr>
          <p:spPr>
            <a:xfrm>
              <a:off x="2849830" y="5008557"/>
              <a:ext cx="3258354" cy="2356517"/>
            </a:xfrm>
            <a:prstGeom prst="roundRect">
              <a:avLst/>
            </a:prstGeom>
            <a:solidFill>
              <a:srgbClr val="F2CF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0000"/>
                </a:lnSpc>
              </a:pPr>
              <a:endParaRPr kumimoji="1" lang="en-US" altLang="ja-JP" sz="1200" dirty="0" smtClean="0">
                <a:solidFill>
                  <a:schemeClr val="tx1"/>
                </a:solidFill>
                <a:latin typeface="+mn-ea"/>
              </a:endParaRPr>
            </a:p>
            <a:p>
              <a:pPr>
                <a:lnSpc>
                  <a:spcPct val="110000"/>
                </a:lnSpc>
              </a:pPr>
              <a:endParaRPr kumimoji="1" lang="en-US" altLang="ja-JP" sz="1100" dirty="0">
                <a:solidFill>
                  <a:schemeClr val="tx1"/>
                </a:solidFill>
                <a:latin typeface="+mn-ea"/>
              </a:endParaRPr>
            </a:p>
            <a:p>
              <a:pPr>
                <a:lnSpc>
                  <a:spcPct val="110000"/>
                </a:lnSpc>
              </a:pPr>
              <a:r>
                <a:rPr kumimoji="1" lang="ja-JP" altLang="en-US" sz="1300" dirty="0" smtClean="0">
                  <a:solidFill>
                    <a:srgbClr val="332000"/>
                  </a:solidFill>
                  <a:latin typeface="メイリオ" panose="020B0604030504040204" pitchFamily="50" charset="-128"/>
                  <a:ea typeface="メイリオ" panose="020B0604030504040204" pitchFamily="50" charset="-128"/>
                </a:rPr>
                <a:t>新た</a:t>
              </a:r>
              <a:r>
                <a:rPr kumimoji="1" lang="ja-JP" altLang="en-US" sz="1300" dirty="0">
                  <a:solidFill>
                    <a:srgbClr val="332000"/>
                  </a:solidFill>
                  <a:latin typeface="メイリオ" panose="020B0604030504040204" pitchFamily="50" charset="-128"/>
                  <a:ea typeface="メイリオ" panose="020B0604030504040204" pitchFamily="50" charset="-128"/>
                </a:rPr>
                <a:t>に対象児童の養育者となっているにもかかわらず、既に支給が進んでいる子育て世帯への臨時特別</a:t>
              </a:r>
              <a:r>
                <a:rPr kumimoji="1" lang="ja-JP" altLang="en-US" sz="1300" dirty="0" smtClean="0">
                  <a:solidFill>
                    <a:srgbClr val="332000"/>
                  </a:solidFill>
                  <a:latin typeface="メイリオ" panose="020B0604030504040204" pitchFamily="50" charset="-128"/>
                  <a:ea typeface="メイリオ" panose="020B0604030504040204" pitchFamily="50" charset="-128"/>
                </a:rPr>
                <a:t>給付（先行</a:t>
              </a:r>
              <a:r>
                <a:rPr kumimoji="1" lang="ja-JP" altLang="en-US" sz="1300" dirty="0">
                  <a:solidFill>
                    <a:srgbClr val="332000"/>
                  </a:solidFill>
                  <a:latin typeface="メイリオ" panose="020B0604030504040204" pitchFamily="50" charset="-128"/>
                  <a:ea typeface="メイリオ" panose="020B0604030504040204" pitchFamily="50" charset="-128"/>
                </a:rPr>
                <a:t>給付金、追加給付金、一括給付金、クーポン給付）を</a:t>
              </a:r>
              <a:r>
                <a:rPr kumimoji="1" lang="ja-JP" altLang="en-US" sz="1300" dirty="0" smtClean="0">
                  <a:solidFill>
                    <a:srgbClr val="332000"/>
                  </a:solidFill>
                  <a:latin typeface="メイリオ" panose="020B0604030504040204" pitchFamily="50" charset="-128"/>
                  <a:ea typeface="メイリオ" panose="020B0604030504040204" pitchFamily="50" charset="-128"/>
                </a:rPr>
                <a:t>受け取っていない</a:t>
              </a:r>
              <a:r>
                <a:rPr kumimoji="1" lang="ja-JP" altLang="en-US" sz="1300" dirty="0">
                  <a:solidFill>
                    <a:srgbClr val="332000"/>
                  </a:solidFill>
                  <a:latin typeface="メイリオ" panose="020B0604030504040204" pitchFamily="50" charset="-128"/>
                  <a:ea typeface="メイリオ" panose="020B0604030504040204" pitchFamily="50" charset="-128"/>
                </a:rPr>
                <a:t>方に対し、子育てを支援する目的</a:t>
              </a:r>
              <a:r>
                <a:rPr kumimoji="1" lang="ja-JP" altLang="en-US" sz="1300" dirty="0" smtClean="0">
                  <a:solidFill>
                    <a:srgbClr val="332000"/>
                  </a:solidFill>
                  <a:latin typeface="メイリオ" panose="020B0604030504040204" pitchFamily="50" charset="-128"/>
                  <a:ea typeface="メイリオ" panose="020B0604030504040204" pitchFamily="50" charset="-128"/>
                </a:rPr>
                <a:t>で実施</a:t>
              </a:r>
              <a:r>
                <a:rPr kumimoji="1" lang="ja-JP" altLang="en-US" sz="1300" dirty="0">
                  <a:solidFill>
                    <a:srgbClr val="332000"/>
                  </a:solidFill>
                  <a:latin typeface="メイリオ" panose="020B0604030504040204" pitchFamily="50" charset="-128"/>
                  <a:ea typeface="メイリオ" panose="020B0604030504040204" pitchFamily="50" charset="-128"/>
                </a:rPr>
                <a:t>するものです</a:t>
              </a:r>
              <a:r>
                <a:rPr kumimoji="1" lang="ja-JP" altLang="en-US" sz="1300" dirty="0" smtClean="0">
                  <a:solidFill>
                    <a:srgbClr val="332000"/>
                  </a:solidFill>
                  <a:latin typeface="メイリオ" panose="020B0604030504040204" pitchFamily="50" charset="-128"/>
                  <a:ea typeface="メイリオ" panose="020B0604030504040204" pitchFamily="50" charset="-128"/>
                </a:rPr>
                <a:t>。（他の給付と同様に、所得制限があります。）</a:t>
              </a:r>
              <a:endParaRPr kumimoji="1" lang="en-US" altLang="ja-JP" sz="1300" dirty="0">
                <a:solidFill>
                  <a:srgbClr val="332000"/>
                </a:solidFill>
                <a:latin typeface="+mn-ea"/>
              </a:endParaRPr>
            </a:p>
          </p:txBody>
        </p:sp>
        <p:sp>
          <p:nvSpPr>
            <p:cNvPr id="44" name="角丸四角形 13">
              <a:extLst>
                <a:ext uri="{FF2B5EF4-FFF2-40B4-BE49-F238E27FC236}">
                  <a16:creationId xmlns:a16="http://schemas.microsoft.com/office/drawing/2014/main" id="{D457383D-9427-4185-815C-73A5A8F49F57}"/>
                </a:ext>
              </a:extLst>
            </p:cNvPr>
            <p:cNvSpPr/>
            <p:nvPr/>
          </p:nvSpPr>
          <p:spPr>
            <a:xfrm>
              <a:off x="2771141" y="4878632"/>
              <a:ext cx="2520638" cy="496462"/>
            </a:xfrm>
            <a:prstGeom prst="roundRect">
              <a:avLst/>
            </a:prstGeom>
            <a:solidFill>
              <a:srgbClr val="F39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游ゴシック Medium" panose="020B0500000000000000" pitchFamily="50" charset="-128"/>
                  <a:ea typeface="游ゴシック Medium" panose="020B0500000000000000" pitchFamily="50" charset="-128"/>
                </a:rPr>
                <a:t>支援給付金ってなに？</a:t>
              </a:r>
            </a:p>
          </p:txBody>
        </p:sp>
      </p:grpSp>
      <p:sp>
        <p:nvSpPr>
          <p:cNvPr id="45" name="楕円 44">
            <a:extLst>
              <a:ext uri="{FF2B5EF4-FFF2-40B4-BE49-F238E27FC236}">
                <a16:creationId xmlns:a16="http://schemas.microsoft.com/office/drawing/2014/main" id="{73BC5309-D231-428C-BC18-B301371BEBE2}"/>
              </a:ext>
            </a:extLst>
          </p:cNvPr>
          <p:cNvSpPr/>
          <p:nvPr/>
        </p:nvSpPr>
        <p:spPr>
          <a:xfrm>
            <a:off x="128355" y="7508832"/>
            <a:ext cx="2058325" cy="2047948"/>
          </a:xfrm>
          <a:prstGeom prst="ellipse">
            <a:avLst/>
          </a:prstGeom>
          <a:solidFill>
            <a:srgbClr val="F2AB3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46" name="楕円 45">
            <a:extLst>
              <a:ext uri="{FF2B5EF4-FFF2-40B4-BE49-F238E27FC236}">
                <a16:creationId xmlns:a16="http://schemas.microsoft.com/office/drawing/2014/main" id="{6CEF7A23-0A47-4FD9-A7A1-34E500C4DEAF}"/>
              </a:ext>
            </a:extLst>
          </p:cNvPr>
          <p:cNvSpPr/>
          <p:nvPr/>
        </p:nvSpPr>
        <p:spPr>
          <a:xfrm>
            <a:off x="2394634" y="7508832"/>
            <a:ext cx="2058325" cy="2047948"/>
          </a:xfrm>
          <a:prstGeom prst="ellipse">
            <a:avLst/>
          </a:prstGeom>
          <a:solidFill>
            <a:srgbClr val="F2AB3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47" name="楕円 46">
            <a:extLst>
              <a:ext uri="{FF2B5EF4-FFF2-40B4-BE49-F238E27FC236}">
                <a16:creationId xmlns:a16="http://schemas.microsoft.com/office/drawing/2014/main" id="{8BBB6810-A87A-45D5-97E3-3E4873365D9B}"/>
              </a:ext>
            </a:extLst>
          </p:cNvPr>
          <p:cNvSpPr/>
          <p:nvPr/>
        </p:nvSpPr>
        <p:spPr>
          <a:xfrm>
            <a:off x="4659336" y="7508832"/>
            <a:ext cx="2058325" cy="2047948"/>
          </a:xfrm>
          <a:prstGeom prst="ellipse">
            <a:avLst/>
          </a:prstGeom>
          <a:solidFill>
            <a:srgbClr val="F2AB3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48" name="テキスト ボックス 47">
            <a:extLst>
              <a:ext uri="{FF2B5EF4-FFF2-40B4-BE49-F238E27FC236}">
                <a16:creationId xmlns:a16="http://schemas.microsoft.com/office/drawing/2014/main" id="{CA212F05-9991-4DC3-991F-FBCBF8FC4A7C}"/>
              </a:ext>
            </a:extLst>
          </p:cNvPr>
          <p:cNvSpPr txBox="1"/>
          <p:nvPr/>
        </p:nvSpPr>
        <p:spPr>
          <a:xfrm>
            <a:off x="703507" y="7736896"/>
            <a:ext cx="908019" cy="369332"/>
          </a:xfrm>
          <a:prstGeom prst="rect">
            <a:avLst/>
          </a:prstGeom>
          <a:noFill/>
        </p:spPr>
        <p:txBody>
          <a:bodyPr wrap="square">
            <a:spAutoFit/>
          </a:bodyPr>
          <a:lstStyle/>
          <a:p>
            <a:r>
              <a:rPr lang="ja-JP" altLang="en-US" dirty="0">
                <a:solidFill>
                  <a:srgbClr val="332000"/>
                </a:solidFill>
                <a:latin typeface="メイリオ" panose="020B0604030504040204" pitchFamily="50" charset="-128"/>
                <a:ea typeface="メイリオ" panose="020B0604030504040204" pitchFamily="50" charset="-128"/>
              </a:rPr>
              <a:t>支給額</a:t>
            </a:r>
          </a:p>
        </p:txBody>
      </p:sp>
      <p:sp>
        <p:nvSpPr>
          <p:cNvPr id="49" name="テキスト ボックス 48">
            <a:extLst>
              <a:ext uri="{FF2B5EF4-FFF2-40B4-BE49-F238E27FC236}">
                <a16:creationId xmlns:a16="http://schemas.microsoft.com/office/drawing/2014/main" id="{438377F2-9D5E-413D-A759-5E047AF1E726}"/>
              </a:ext>
            </a:extLst>
          </p:cNvPr>
          <p:cNvSpPr txBox="1"/>
          <p:nvPr/>
        </p:nvSpPr>
        <p:spPr>
          <a:xfrm>
            <a:off x="1009962" y="8062245"/>
            <a:ext cx="1227499" cy="584775"/>
          </a:xfrm>
          <a:prstGeom prst="rect">
            <a:avLst/>
          </a:prstGeom>
          <a:noFill/>
        </p:spPr>
        <p:txBody>
          <a:bodyPr wrap="square">
            <a:spAutoFit/>
          </a:bodyPr>
          <a:lstStyle/>
          <a:p>
            <a:r>
              <a:rPr lang="en-US" altLang="ja-JP" sz="3200" dirty="0">
                <a:solidFill>
                  <a:srgbClr val="332000"/>
                </a:solidFill>
                <a:latin typeface="メイリオ" panose="020B0604030504040204" pitchFamily="50" charset="-128"/>
                <a:ea typeface="メイリオ" panose="020B0604030504040204" pitchFamily="50" charset="-128"/>
              </a:rPr>
              <a:t>10</a:t>
            </a:r>
            <a:r>
              <a:rPr lang="ja-JP" altLang="en-US" dirty="0">
                <a:solidFill>
                  <a:srgbClr val="332000"/>
                </a:solidFill>
                <a:latin typeface="メイリオ" panose="020B0604030504040204" pitchFamily="50" charset="-128"/>
                <a:ea typeface="メイリオ" panose="020B0604030504040204" pitchFamily="50" charset="-128"/>
              </a:rPr>
              <a:t>万円</a:t>
            </a:r>
          </a:p>
        </p:txBody>
      </p:sp>
      <p:sp>
        <p:nvSpPr>
          <p:cNvPr id="50" name="テキスト ボックス 49">
            <a:extLst>
              <a:ext uri="{FF2B5EF4-FFF2-40B4-BE49-F238E27FC236}">
                <a16:creationId xmlns:a16="http://schemas.microsoft.com/office/drawing/2014/main" id="{2350A0EA-264F-48C4-9C14-ACDF8D5B2E5A}"/>
              </a:ext>
            </a:extLst>
          </p:cNvPr>
          <p:cNvSpPr txBox="1"/>
          <p:nvPr/>
        </p:nvSpPr>
        <p:spPr>
          <a:xfrm>
            <a:off x="294895" y="8627300"/>
            <a:ext cx="1871853" cy="646331"/>
          </a:xfrm>
          <a:prstGeom prst="rect">
            <a:avLst/>
          </a:prstGeom>
          <a:noFill/>
        </p:spPr>
        <p:txBody>
          <a:bodyPr wrap="square">
            <a:spAutoFit/>
          </a:bodyPr>
          <a:lstStyle/>
          <a:p>
            <a:r>
              <a:rPr lang="en-US" altLang="ja-JP" sz="900" dirty="0">
                <a:solidFill>
                  <a:srgbClr val="332000"/>
                </a:solidFill>
                <a:latin typeface="メイリオ" panose="020B0604030504040204" pitchFamily="50" charset="-128"/>
                <a:ea typeface="メイリオ" panose="020B0604030504040204" pitchFamily="50" charset="-128"/>
              </a:rPr>
              <a:t>※</a:t>
            </a:r>
            <a:r>
              <a:rPr lang="ja-JP" altLang="en-US" sz="900" dirty="0">
                <a:solidFill>
                  <a:srgbClr val="332000"/>
                </a:solidFill>
                <a:latin typeface="メイリオ" panose="020B0604030504040204" pitchFamily="50" charset="-128"/>
                <a:ea typeface="メイリオ" panose="020B0604030504040204" pitchFamily="50" charset="-128"/>
              </a:rPr>
              <a:t>元養育者からすでに給付金の一部を受け取っていたり、児童のために費消されている場合はその額を差し引いた額</a:t>
            </a:r>
          </a:p>
        </p:txBody>
      </p:sp>
      <p:sp>
        <p:nvSpPr>
          <p:cNvPr id="52" name="テキスト ボックス 51">
            <a:extLst>
              <a:ext uri="{FF2B5EF4-FFF2-40B4-BE49-F238E27FC236}">
                <a16:creationId xmlns:a16="http://schemas.microsoft.com/office/drawing/2014/main" id="{4DC4089A-A953-47A5-B15F-8EA9CABC3D4F}"/>
              </a:ext>
            </a:extLst>
          </p:cNvPr>
          <p:cNvSpPr txBox="1"/>
          <p:nvPr/>
        </p:nvSpPr>
        <p:spPr>
          <a:xfrm>
            <a:off x="183876" y="8152470"/>
            <a:ext cx="921568" cy="430887"/>
          </a:xfrm>
          <a:prstGeom prst="rect">
            <a:avLst/>
          </a:prstGeom>
          <a:noFill/>
        </p:spPr>
        <p:txBody>
          <a:bodyPr wrap="square">
            <a:spAutoFit/>
          </a:bodyPr>
          <a:lstStyle/>
          <a:p>
            <a:r>
              <a:rPr lang="ja-JP" altLang="en-US" sz="1100" dirty="0">
                <a:solidFill>
                  <a:srgbClr val="332000"/>
                </a:solidFill>
                <a:latin typeface="メイリオ" panose="020B0604030504040204" pitchFamily="50" charset="-128"/>
                <a:ea typeface="メイリオ" panose="020B0604030504040204" pitchFamily="50" charset="-128"/>
              </a:rPr>
              <a:t>対象児童</a:t>
            </a:r>
            <a:endParaRPr lang="en-US" altLang="ja-JP" sz="1100" dirty="0">
              <a:solidFill>
                <a:srgbClr val="332000"/>
              </a:solidFill>
              <a:latin typeface="メイリオ" panose="020B0604030504040204" pitchFamily="50" charset="-128"/>
              <a:ea typeface="メイリオ" panose="020B0604030504040204" pitchFamily="50" charset="-128"/>
            </a:endParaRPr>
          </a:p>
          <a:p>
            <a:r>
              <a:rPr lang="ja-JP" altLang="en-US" sz="1100" dirty="0">
                <a:solidFill>
                  <a:srgbClr val="332000"/>
                </a:solidFill>
                <a:latin typeface="メイリオ" panose="020B0604030504040204" pitchFamily="50" charset="-128"/>
                <a:ea typeface="メイリオ" panose="020B0604030504040204" pitchFamily="50" charset="-128"/>
              </a:rPr>
              <a:t>一人につき</a:t>
            </a:r>
          </a:p>
        </p:txBody>
      </p:sp>
      <p:sp>
        <p:nvSpPr>
          <p:cNvPr id="56" name="テキスト ボックス 55">
            <a:extLst>
              <a:ext uri="{FF2B5EF4-FFF2-40B4-BE49-F238E27FC236}">
                <a16:creationId xmlns:a16="http://schemas.microsoft.com/office/drawing/2014/main" id="{C7D82C35-652D-4B3B-B5F0-E3B24A1F947F}"/>
              </a:ext>
            </a:extLst>
          </p:cNvPr>
          <p:cNvSpPr txBox="1"/>
          <p:nvPr/>
        </p:nvSpPr>
        <p:spPr>
          <a:xfrm>
            <a:off x="2880459" y="7736896"/>
            <a:ext cx="1107718" cy="369332"/>
          </a:xfrm>
          <a:prstGeom prst="rect">
            <a:avLst/>
          </a:prstGeom>
          <a:noFill/>
        </p:spPr>
        <p:txBody>
          <a:bodyPr wrap="square">
            <a:spAutoFit/>
          </a:bodyPr>
          <a:lstStyle/>
          <a:p>
            <a:r>
              <a:rPr lang="ja-JP" altLang="en-US" dirty="0">
                <a:solidFill>
                  <a:srgbClr val="332000"/>
                </a:solidFill>
                <a:latin typeface="メイリオ" panose="020B0604030504040204" pitchFamily="50" charset="-128"/>
                <a:ea typeface="メイリオ" panose="020B0604030504040204" pitchFamily="50" charset="-128"/>
              </a:rPr>
              <a:t>対象児童</a:t>
            </a:r>
          </a:p>
        </p:txBody>
      </p:sp>
      <p:sp>
        <p:nvSpPr>
          <p:cNvPr id="57" name="テキスト ボックス 56">
            <a:extLst>
              <a:ext uri="{FF2B5EF4-FFF2-40B4-BE49-F238E27FC236}">
                <a16:creationId xmlns:a16="http://schemas.microsoft.com/office/drawing/2014/main" id="{F11E8E2A-3837-424B-A928-25794F8F1BEC}"/>
              </a:ext>
            </a:extLst>
          </p:cNvPr>
          <p:cNvSpPr txBox="1"/>
          <p:nvPr/>
        </p:nvSpPr>
        <p:spPr>
          <a:xfrm>
            <a:off x="4942106" y="8249426"/>
            <a:ext cx="1744641" cy="1040285"/>
          </a:xfrm>
          <a:prstGeom prst="rect">
            <a:avLst/>
          </a:prstGeom>
          <a:noFill/>
        </p:spPr>
        <p:txBody>
          <a:bodyPr wrap="square">
            <a:spAutoFit/>
          </a:bodyPr>
          <a:lstStyle/>
          <a:p>
            <a:pPr>
              <a:lnSpc>
                <a:spcPct val="110000"/>
              </a:lnSpc>
            </a:pPr>
            <a:r>
              <a:rPr kumimoji="1" lang="ja-JP" altLang="en-US" sz="1600" dirty="0" smtClean="0">
                <a:latin typeface="メイリオ" panose="020B0604030504040204" pitchFamily="50" charset="-128"/>
                <a:ea typeface="メイリオ" panose="020B0604030504040204" pitchFamily="50" charset="-128"/>
              </a:rPr>
              <a:t>令和</a:t>
            </a:r>
            <a:r>
              <a:rPr kumimoji="1" lang="en-US" altLang="ja-JP" sz="1600" dirty="0" smtClean="0">
                <a:latin typeface="メイリオ" panose="020B0604030504040204" pitchFamily="50" charset="-128"/>
                <a:ea typeface="メイリオ" panose="020B0604030504040204" pitchFamily="50" charset="-128"/>
              </a:rPr>
              <a:t>4</a:t>
            </a:r>
            <a:r>
              <a:rPr kumimoji="1" lang="ja-JP" altLang="en-US" sz="1600" dirty="0" smtClean="0">
                <a:latin typeface="メイリオ" panose="020B0604030504040204" pitchFamily="50" charset="-128"/>
                <a:ea typeface="メイリオ" panose="020B0604030504040204" pitchFamily="50" charset="-128"/>
              </a:rPr>
              <a:t>年</a:t>
            </a:r>
            <a:r>
              <a:rPr kumimoji="1" lang="en-US" altLang="ja-JP" sz="1600" dirty="0" smtClean="0">
                <a:latin typeface="メイリオ" panose="020B0604030504040204" pitchFamily="50" charset="-128"/>
                <a:ea typeface="メイリオ" panose="020B0604030504040204" pitchFamily="50" charset="-128"/>
              </a:rPr>
              <a:t>4</a:t>
            </a:r>
            <a:r>
              <a:rPr kumimoji="1" lang="ja-JP" altLang="en-US" sz="1600" dirty="0" smtClean="0">
                <a:latin typeface="メイリオ" panose="020B0604030504040204" pitchFamily="50" charset="-128"/>
                <a:ea typeface="メイリオ" panose="020B0604030504040204" pitchFamily="50" charset="-128"/>
              </a:rPr>
              <a:t>月</a:t>
            </a:r>
            <a:r>
              <a:rPr kumimoji="1" lang="en-US" altLang="ja-JP" sz="1600" dirty="0" smtClean="0">
                <a:latin typeface="メイリオ" panose="020B0604030504040204" pitchFamily="50" charset="-128"/>
                <a:ea typeface="メイリオ" panose="020B0604030504040204" pitchFamily="50" charset="-128"/>
              </a:rPr>
              <a:t>28</a:t>
            </a:r>
            <a:r>
              <a:rPr kumimoji="1" lang="ja-JP" altLang="en-US" sz="1600" dirty="0" smtClean="0">
                <a:latin typeface="メイリオ" panose="020B0604030504040204" pitchFamily="50" charset="-128"/>
                <a:ea typeface="メイリオ" panose="020B0604030504040204" pitchFamily="50" charset="-128"/>
              </a:rPr>
              <a:t>日（木）必着</a:t>
            </a:r>
            <a:endParaRPr kumimoji="1" lang="en-US" altLang="ja-JP" sz="1600" dirty="0" smtClean="0">
              <a:latin typeface="メイリオ" panose="020B0604030504040204" pitchFamily="50" charset="-128"/>
              <a:ea typeface="メイリオ" panose="020B0604030504040204" pitchFamily="50" charset="-128"/>
            </a:endParaRPr>
          </a:p>
          <a:p>
            <a:pPr>
              <a:lnSpc>
                <a:spcPct val="110000"/>
              </a:lnSpc>
            </a:pPr>
            <a:r>
              <a:rPr kumimoji="1" lang="en-US" altLang="ja-JP" sz="1200" dirty="0" smtClean="0">
                <a:latin typeface="メイリオ" panose="020B0604030504040204" pitchFamily="50" charset="-128"/>
                <a:ea typeface="メイリオ" panose="020B0604030504040204" pitchFamily="50" charset="-128"/>
              </a:rPr>
              <a:t>※</a:t>
            </a:r>
            <a:r>
              <a:rPr kumimoji="1" lang="ja-JP" altLang="en-US" sz="1200" dirty="0" smtClean="0">
                <a:latin typeface="メイリオ" panose="020B0604030504040204" pitchFamily="50" charset="-128"/>
                <a:ea typeface="メイリオ" panose="020B0604030504040204" pitchFamily="50" charset="-128"/>
              </a:rPr>
              <a:t>児童手当の手続きは</a:t>
            </a:r>
            <a:endParaRPr kumimoji="1" lang="en-US" altLang="ja-JP" sz="1200" dirty="0" smtClean="0">
              <a:latin typeface="メイリオ" panose="020B0604030504040204" pitchFamily="50" charset="-128"/>
              <a:ea typeface="メイリオ" panose="020B0604030504040204" pitchFamily="50" charset="-128"/>
            </a:endParaRPr>
          </a:p>
          <a:p>
            <a:pPr>
              <a:lnSpc>
                <a:spcPct val="110000"/>
              </a:lnSpc>
            </a:pPr>
            <a:r>
              <a:rPr kumimoji="1" lang="ja-JP" altLang="en-US" sz="1200" dirty="0">
                <a:latin typeface="メイリオ" panose="020B0604030504040204" pitchFamily="50" charset="-128"/>
                <a:ea typeface="メイリオ" panose="020B0604030504040204" pitchFamily="50" charset="-128"/>
              </a:rPr>
              <a:t>　</a:t>
            </a:r>
            <a:r>
              <a:rPr kumimoji="1" lang="en-US" altLang="ja-JP" sz="1200" dirty="0" smtClean="0">
                <a:latin typeface="メイリオ" panose="020B0604030504040204" pitchFamily="50" charset="-128"/>
                <a:ea typeface="メイリオ" panose="020B0604030504040204" pitchFamily="50" charset="-128"/>
              </a:rPr>
              <a:t>2</a:t>
            </a:r>
            <a:r>
              <a:rPr kumimoji="1" lang="ja-JP" altLang="en-US" sz="1200" dirty="0" smtClean="0">
                <a:latin typeface="メイリオ" panose="020B0604030504040204" pitchFamily="50" charset="-128"/>
                <a:ea typeface="メイリオ" panose="020B0604030504040204" pitchFamily="50" charset="-128"/>
              </a:rPr>
              <a:t>月中</a:t>
            </a:r>
            <a:endParaRPr kumimoji="1" lang="en-US" altLang="ja-JP" sz="1200" dirty="0">
              <a:latin typeface="メイリオ" panose="020B0604030504040204" pitchFamily="50" charset="-128"/>
              <a:ea typeface="メイリオ" panose="020B0604030504040204" pitchFamily="50" charset="-128"/>
            </a:endParaRPr>
          </a:p>
        </p:txBody>
      </p:sp>
      <p:sp>
        <p:nvSpPr>
          <p:cNvPr id="58" name="テキスト ボックス 57">
            <a:extLst>
              <a:ext uri="{FF2B5EF4-FFF2-40B4-BE49-F238E27FC236}">
                <a16:creationId xmlns:a16="http://schemas.microsoft.com/office/drawing/2014/main" id="{1045D37C-8471-47F7-84E1-D4F30B27C7D8}"/>
              </a:ext>
            </a:extLst>
          </p:cNvPr>
          <p:cNvSpPr txBox="1"/>
          <p:nvPr/>
        </p:nvSpPr>
        <p:spPr>
          <a:xfrm>
            <a:off x="5134639" y="7736896"/>
            <a:ext cx="1107718" cy="369332"/>
          </a:xfrm>
          <a:prstGeom prst="rect">
            <a:avLst/>
          </a:prstGeom>
          <a:noFill/>
        </p:spPr>
        <p:txBody>
          <a:bodyPr wrap="square">
            <a:spAutoFit/>
          </a:bodyPr>
          <a:lstStyle/>
          <a:p>
            <a:r>
              <a:rPr lang="ja-JP" altLang="en-US" dirty="0" smtClean="0">
                <a:solidFill>
                  <a:srgbClr val="332000"/>
                </a:solidFill>
                <a:latin typeface="メイリオ" panose="020B0604030504040204" pitchFamily="50" charset="-128"/>
                <a:ea typeface="メイリオ" panose="020B0604030504040204" pitchFamily="50" charset="-128"/>
              </a:rPr>
              <a:t>申請</a:t>
            </a:r>
            <a:r>
              <a:rPr lang="ja-JP" altLang="en-US" dirty="0">
                <a:solidFill>
                  <a:srgbClr val="332000"/>
                </a:solidFill>
                <a:latin typeface="メイリオ" panose="020B0604030504040204" pitchFamily="50" charset="-128"/>
                <a:ea typeface="メイリオ" panose="020B0604030504040204" pitchFamily="50" charset="-128"/>
              </a:rPr>
              <a:t>期限</a:t>
            </a:r>
          </a:p>
        </p:txBody>
      </p:sp>
      <p:sp>
        <p:nvSpPr>
          <p:cNvPr id="59" name="テキスト ボックス 58">
            <a:extLst>
              <a:ext uri="{FF2B5EF4-FFF2-40B4-BE49-F238E27FC236}">
                <a16:creationId xmlns:a16="http://schemas.microsoft.com/office/drawing/2014/main" id="{959C8CBD-0F55-41C8-A2E3-3A8BB83EF9DB}"/>
              </a:ext>
            </a:extLst>
          </p:cNvPr>
          <p:cNvSpPr txBox="1"/>
          <p:nvPr/>
        </p:nvSpPr>
        <p:spPr>
          <a:xfrm>
            <a:off x="2425780" y="8180651"/>
            <a:ext cx="2078516" cy="921791"/>
          </a:xfrm>
          <a:prstGeom prst="rect">
            <a:avLst/>
          </a:prstGeom>
          <a:noFill/>
        </p:spPr>
        <p:txBody>
          <a:bodyPr wrap="square">
            <a:spAutoFit/>
          </a:bodyPr>
          <a:lstStyle/>
          <a:p>
            <a:pPr>
              <a:lnSpc>
                <a:spcPct val="110000"/>
              </a:lnSpc>
            </a:pPr>
            <a:r>
              <a:rPr kumimoji="1" lang="ja-JP" altLang="en-US" sz="1400" dirty="0">
                <a:solidFill>
                  <a:srgbClr val="332000"/>
                </a:solidFill>
                <a:latin typeface="メイリオ" panose="020B0604030504040204" pitchFamily="50" charset="-128"/>
                <a:ea typeface="メイリオ" panose="020B0604030504040204" pitchFamily="50" charset="-128"/>
              </a:rPr>
              <a:t>給付</a:t>
            </a:r>
            <a:r>
              <a:rPr kumimoji="1" lang="ja-JP" altLang="en-US" sz="1400" dirty="0" smtClean="0">
                <a:solidFill>
                  <a:srgbClr val="332000"/>
                </a:solidFill>
                <a:latin typeface="メイリオ" panose="020B0604030504040204" pitchFamily="50" charset="-128"/>
                <a:ea typeface="メイリオ" panose="020B0604030504040204" pitchFamily="50" charset="-128"/>
              </a:rPr>
              <a:t>金</a:t>
            </a:r>
            <a:r>
              <a:rPr kumimoji="1" lang="en-US" altLang="ja-JP" sz="1050" dirty="0">
                <a:solidFill>
                  <a:srgbClr val="332000"/>
                </a:solidFill>
                <a:latin typeface="メイリオ" panose="020B0604030504040204" pitchFamily="50" charset="-128"/>
                <a:ea typeface="メイリオ" panose="020B0604030504040204" pitchFamily="50" charset="-128"/>
              </a:rPr>
              <a:t>(※)</a:t>
            </a:r>
            <a:r>
              <a:rPr kumimoji="1" lang="ja-JP" altLang="en-US" sz="1400" dirty="0" smtClean="0">
                <a:solidFill>
                  <a:srgbClr val="332000"/>
                </a:solidFill>
                <a:latin typeface="メイリオ" panose="020B0604030504040204" pitchFamily="50" charset="-128"/>
                <a:ea typeface="メイリオ" panose="020B0604030504040204" pitchFamily="50" charset="-128"/>
              </a:rPr>
              <a:t>の</a:t>
            </a:r>
            <a:r>
              <a:rPr kumimoji="1" lang="ja-JP" altLang="en-US" sz="1400" dirty="0">
                <a:solidFill>
                  <a:srgbClr val="332000"/>
                </a:solidFill>
                <a:latin typeface="メイリオ" panose="020B0604030504040204" pitchFamily="50" charset="-128"/>
                <a:ea typeface="メイリオ" panose="020B0604030504040204" pitchFamily="50" charset="-128"/>
              </a:rPr>
              <a:t>対象</a:t>
            </a:r>
            <a:r>
              <a:rPr kumimoji="1" lang="ja-JP" altLang="en-US" sz="1400" dirty="0" smtClean="0">
                <a:solidFill>
                  <a:srgbClr val="332000"/>
                </a:solidFill>
                <a:latin typeface="メイリオ" panose="020B0604030504040204" pitchFamily="50" charset="-128"/>
                <a:ea typeface="メイリオ" panose="020B0604030504040204" pitchFamily="50" charset="-128"/>
              </a:rPr>
              <a:t>と同じ</a:t>
            </a:r>
            <a:endParaRPr kumimoji="1" lang="en-US" altLang="ja-JP" sz="1400" dirty="0" smtClean="0">
              <a:solidFill>
                <a:srgbClr val="332000"/>
              </a:solidFill>
              <a:latin typeface="メイリオ" panose="020B0604030504040204" pitchFamily="50" charset="-128"/>
              <a:ea typeface="メイリオ" panose="020B0604030504040204" pitchFamily="50" charset="-128"/>
            </a:endParaRPr>
          </a:p>
          <a:p>
            <a:pPr>
              <a:lnSpc>
                <a:spcPct val="110000"/>
              </a:lnSpc>
            </a:pPr>
            <a:endParaRPr kumimoji="1" lang="en-US" altLang="ja-JP" sz="1400" dirty="0" smtClean="0">
              <a:solidFill>
                <a:srgbClr val="332000"/>
              </a:solidFill>
              <a:latin typeface="メイリオ" panose="020B0604030504040204" pitchFamily="50" charset="-128"/>
              <a:ea typeface="メイリオ" panose="020B0604030504040204" pitchFamily="50" charset="-128"/>
            </a:endParaRPr>
          </a:p>
          <a:p>
            <a:pPr>
              <a:lnSpc>
                <a:spcPct val="110000"/>
              </a:lnSpc>
            </a:pPr>
            <a:r>
              <a:rPr kumimoji="1" lang="en-US" altLang="ja-JP" sz="1050" dirty="0" smtClean="0">
                <a:solidFill>
                  <a:srgbClr val="332000"/>
                </a:solidFill>
                <a:latin typeface="メイリオ" panose="020B0604030504040204" pitchFamily="50" charset="-128"/>
                <a:ea typeface="メイリオ" panose="020B0604030504040204" pitchFamily="50" charset="-128"/>
              </a:rPr>
              <a:t>(※)</a:t>
            </a:r>
            <a:r>
              <a:rPr kumimoji="1" lang="ja-JP" altLang="en-US" sz="1050" dirty="0" smtClean="0">
                <a:solidFill>
                  <a:srgbClr val="332000"/>
                </a:solidFill>
                <a:latin typeface="メイリオ" panose="020B0604030504040204" pitchFamily="50" charset="-128"/>
                <a:ea typeface="メイリオ" panose="020B0604030504040204" pitchFamily="50" charset="-128"/>
              </a:rPr>
              <a:t>先行</a:t>
            </a:r>
            <a:r>
              <a:rPr kumimoji="1" lang="ja-JP" altLang="en-US" sz="1050" dirty="0">
                <a:solidFill>
                  <a:srgbClr val="332000"/>
                </a:solidFill>
                <a:latin typeface="メイリオ" panose="020B0604030504040204" pitchFamily="50" charset="-128"/>
                <a:ea typeface="メイリオ" panose="020B0604030504040204" pitchFamily="50" charset="-128"/>
              </a:rPr>
              <a:t>給付金、追加給付金、一括給付金、クーポン</a:t>
            </a:r>
            <a:r>
              <a:rPr kumimoji="1" lang="ja-JP" altLang="en-US" sz="1050" dirty="0" smtClean="0">
                <a:solidFill>
                  <a:srgbClr val="332000"/>
                </a:solidFill>
                <a:latin typeface="メイリオ" panose="020B0604030504040204" pitchFamily="50" charset="-128"/>
                <a:ea typeface="メイリオ" panose="020B0604030504040204" pitchFamily="50" charset="-128"/>
              </a:rPr>
              <a:t>給付</a:t>
            </a:r>
            <a:endParaRPr kumimoji="1" lang="en-US" altLang="ja-JP" sz="1050" dirty="0">
              <a:solidFill>
                <a:srgbClr val="332000"/>
              </a:solidFill>
              <a:latin typeface="メイリオ" panose="020B0604030504040204" pitchFamily="50" charset="-128"/>
              <a:ea typeface="メイリオ" panose="020B0604030504040204" pitchFamily="50" charset="-128"/>
            </a:endParaRPr>
          </a:p>
        </p:txBody>
      </p:sp>
      <p:pic>
        <p:nvPicPr>
          <p:cNvPr id="3" name="図 2"/>
          <p:cNvPicPr>
            <a:picLocks noChangeAspect="1"/>
          </p:cNvPicPr>
          <p:nvPr/>
        </p:nvPicPr>
        <p:blipFill rotWithShape="1">
          <a:blip r:embed="rId3"/>
          <a:srcRect r="37188"/>
          <a:stretch/>
        </p:blipFill>
        <p:spPr>
          <a:xfrm>
            <a:off x="2851346" y="2863395"/>
            <a:ext cx="471015" cy="896190"/>
          </a:xfrm>
          <a:prstGeom prst="rect">
            <a:avLst/>
          </a:prstGeom>
        </p:spPr>
      </p:pic>
      <p:sp>
        <p:nvSpPr>
          <p:cNvPr id="37" name="テキスト ボックス 36"/>
          <p:cNvSpPr txBox="1"/>
          <p:nvPr/>
        </p:nvSpPr>
        <p:spPr>
          <a:xfrm>
            <a:off x="5819499" y="82802"/>
            <a:ext cx="906168" cy="369332"/>
          </a:xfrm>
          <a:prstGeom prst="rect">
            <a:avLst/>
          </a:prstGeom>
          <a:noFill/>
          <a:ln w="38100">
            <a:solidFill>
              <a:schemeClr val="tx1"/>
            </a:solidFill>
          </a:ln>
        </p:spPr>
        <p:txBody>
          <a:bodyPr wrap="square" rtlCol="0">
            <a:spAutoFit/>
          </a:bodyPr>
          <a:lstStyle/>
          <a:p>
            <a:pPr algn="ctr"/>
            <a:r>
              <a:rPr kumimoji="1" lang="ja-JP" altLang="en-US" dirty="0" smtClean="0"/>
              <a:t>長与町</a:t>
            </a:r>
            <a:endParaRPr kumimoji="1" lang="ja-JP" altLang="en-US" dirty="0"/>
          </a:p>
        </p:txBody>
      </p:sp>
    </p:spTree>
    <p:extLst>
      <p:ext uri="{BB962C8B-B14F-4D97-AF65-F5344CB8AC3E}">
        <p14:creationId xmlns:p14="http://schemas.microsoft.com/office/powerpoint/2010/main" val="896836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extLst>
              <p:ext uri="{D42A27DB-BD31-4B8C-83A1-F6EECF244321}">
                <p14:modId xmlns:p14="http://schemas.microsoft.com/office/powerpoint/2010/main" val="3776010025"/>
              </p:ext>
            </p:extLst>
          </p:nvPr>
        </p:nvGraphicFramePr>
        <p:xfrm>
          <a:off x="42529" y="8486062"/>
          <a:ext cx="3042416" cy="1366536"/>
        </p:xfrm>
        <a:graphic>
          <a:graphicData uri="http://schemas.openxmlformats.org/drawingml/2006/table">
            <a:tbl>
              <a:tblPr firstRow="1" bandRow="1">
                <a:tableStyleId>{5C22544A-7EE6-4342-B048-85BDC9FD1C3A}</a:tableStyleId>
              </a:tblPr>
              <a:tblGrid>
                <a:gridCol w="3042416">
                  <a:extLst>
                    <a:ext uri="{9D8B030D-6E8A-4147-A177-3AD203B41FA5}">
                      <a16:colId xmlns:a16="http://schemas.microsoft.com/office/drawing/2014/main" val="3321389872"/>
                    </a:ext>
                  </a:extLst>
                </a:gridCol>
              </a:tblGrid>
              <a:tr h="223456">
                <a:tc>
                  <a:txBody>
                    <a:bodyPr/>
                    <a:lstStyle/>
                    <a:p>
                      <a:pPr algn="ctr">
                        <a:lnSpc>
                          <a:spcPct val="110000"/>
                        </a:lnSpc>
                      </a:pPr>
                      <a:r>
                        <a:rPr kumimoji="1" lang="ja-JP" altLang="en-US" sz="1400" spc="200" baseline="0" dirty="0">
                          <a:solidFill>
                            <a:schemeClr val="bg1"/>
                          </a:solidFill>
                          <a:latin typeface="メイリオ" panose="020B0604030504040204" pitchFamily="50" charset="-128"/>
                          <a:ea typeface="メイリオ" panose="020B0604030504040204" pitchFamily="50" charset="-128"/>
                        </a:rPr>
                        <a:t>お問い合わせ</a:t>
                      </a:r>
                    </a:p>
                  </a:txBody>
                  <a:tcPr marT="18000" marB="0">
                    <a:lnL w="28575" cap="flat" cmpd="sng" algn="ctr">
                      <a:solidFill>
                        <a:schemeClr val="tx1">
                          <a:lumMod val="65000"/>
                          <a:lumOff val="35000"/>
                        </a:schemeClr>
                      </a:solidFill>
                      <a:prstDash val="solid"/>
                      <a:round/>
                      <a:headEnd type="none" w="med" len="med"/>
                      <a:tailEnd type="none" w="med" len="med"/>
                    </a:lnL>
                    <a:lnR w="28575" cap="flat" cmpd="sng" algn="ctr">
                      <a:solidFill>
                        <a:schemeClr val="tx1">
                          <a:lumMod val="65000"/>
                          <a:lumOff val="35000"/>
                        </a:schemeClr>
                      </a:solidFill>
                      <a:prstDash val="solid"/>
                      <a:round/>
                      <a:headEnd type="none" w="med" len="med"/>
                      <a:tailEnd type="none" w="med" len="med"/>
                    </a:lnR>
                    <a:lnT w="28575" cap="flat" cmpd="sng" algn="ctr">
                      <a:solidFill>
                        <a:schemeClr val="tx1">
                          <a:lumMod val="65000"/>
                          <a:lumOff val="35000"/>
                        </a:schemeClr>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extLst>
                  <a:ext uri="{0D108BD9-81ED-4DB2-BD59-A6C34878D82A}">
                    <a16:rowId xmlns:a16="http://schemas.microsoft.com/office/drawing/2014/main" val="1384145696"/>
                  </a:ext>
                </a:extLst>
              </a:tr>
              <a:tr h="961599">
                <a:tc>
                  <a:txBody>
                    <a:bodyPr/>
                    <a:lstStyle/>
                    <a:p>
                      <a:pPr algn="ctr">
                        <a:lnSpc>
                          <a:spcPct val="110000"/>
                        </a:lnSpc>
                      </a:pPr>
                      <a:r>
                        <a:rPr kumimoji="1" lang="ja-JP" altLang="en-US" sz="1400" dirty="0" smtClean="0">
                          <a:solidFill>
                            <a:schemeClr val="tx1"/>
                          </a:solidFill>
                          <a:latin typeface="メイリオ" panose="020B0604030504040204" pitchFamily="50" charset="-128"/>
                          <a:ea typeface="メイリオ" panose="020B0604030504040204" pitchFamily="50" charset="-128"/>
                        </a:rPr>
                        <a:t>長与町役場</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algn="ctr">
                        <a:lnSpc>
                          <a:spcPct val="110000"/>
                        </a:lnSpc>
                      </a:pPr>
                      <a:r>
                        <a:rPr kumimoji="1" lang="ja-JP" altLang="en-US" sz="1400" dirty="0" smtClean="0">
                          <a:solidFill>
                            <a:schemeClr val="tx1"/>
                          </a:solidFill>
                          <a:latin typeface="メイリオ" panose="020B0604030504040204" pitchFamily="50" charset="-128"/>
                          <a:ea typeface="メイリオ" panose="020B0604030504040204" pitchFamily="50" charset="-128"/>
                        </a:rPr>
                        <a:t>「</a:t>
                      </a:r>
                      <a:r>
                        <a:rPr kumimoji="1" lang="ja-JP" altLang="en-US" sz="1400" dirty="0" smtClean="0">
                          <a:solidFill>
                            <a:schemeClr val="tx1"/>
                          </a:solidFill>
                          <a:latin typeface="メイリオ" panose="020B0604030504040204" pitchFamily="50" charset="-128"/>
                          <a:ea typeface="メイリオ" panose="020B0604030504040204" pitchFamily="50" charset="-128"/>
                        </a:rPr>
                        <a:t>子育て世帯への臨時特別給付</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algn="ctr">
                        <a:lnSpc>
                          <a:spcPct val="110000"/>
                        </a:lnSpc>
                      </a:pPr>
                      <a:r>
                        <a:rPr kumimoji="1" lang="ja-JP" altLang="en-US" sz="1400" dirty="0" smtClean="0">
                          <a:solidFill>
                            <a:schemeClr val="tx1"/>
                          </a:solidFill>
                          <a:latin typeface="メイリオ" panose="020B0604030504040204" pitchFamily="50" charset="-128"/>
                          <a:ea typeface="メイリオ" panose="020B0604030504040204" pitchFamily="50" charset="-128"/>
                        </a:rPr>
                        <a:t>（支援給付金）」窓口</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algn="ctr">
                        <a:lnSpc>
                          <a:spcPct val="110000"/>
                        </a:lnSpc>
                      </a:pPr>
                      <a:r>
                        <a:rPr kumimoji="1" lang="en-US" altLang="ja-JP" sz="1800" b="1" dirty="0" smtClean="0">
                          <a:solidFill>
                            <a:schemeClr val="tx1"/>
                          </a:solidFill>
                          <a:latin typeface="メイリオ" panose="020B0604030504040204" pitchFamily="50" charset="-128"/>
                          <a:ea typeface="メイリオ" panose="020B0604030504040204" pitchFamily="50" charset="-128"/>
                        </a:rPr>
                        <a:t>095</a:t>
                      </a:r>
                      <a:r>
                        <a:rPr kumimoji="1" lang="ja-JP" altLang="en-US" sz="1800" b="1" dirty="0" err="1" smtClean="0">
                          <a:solidFill>
                            <a:schemeClr val="tx1"/>
                          </a:solidFill>
                          <a:latin typeface="メイリオ" panose="020B0604030504040204" pitchFamily="50" charset="-128"/>
                          <a:ea typeface="メイリオ" panose="020B0604030504040204" pitchFamily="50" charset="-128"/>
                        </a:rPr>
                        <a:t>ｰ</a:t>
                      </a:r>
                      <a:r>
                        <a:rPr kumimoji="1" lang="en-US" altLang="ja-JP" sz="1800" b="1" dirty="0" smtClean="0">
                          <a:solidFill>
                            <a:schemeClr val="tx1"/>
                          </a:solidFill>
                          <a:latin typeface="メイリオ" panose="020B0604030504040204" pitchFamily="50" charset="-128"/>
                          <a:ea typeface="メイリオ" panose="020B0604030504040204" pitchFamily="50" charset="-128"/>
                        </a:rPr>
                        <a:t>883</a:t>
                      </a:r>
                      <a:r>
                        <a:rPr kumimoji="1" lang="ja-JP" altLang="en-US" sz="1800" b="1" dirty="0" err="1" smtClean="0">
                          <a:solidFill>
                            <a:schemeClr val="tx1"/>
                          </a:solidFill>
                          <a:latin typeface="メイリオ" panose="020B0604030504040204" pitchFamily="50" charset="-128"/>
                          <a:ea typeface="メイリオ" panose="020B0604030504040204" pitchFamily="50" charset="-128"/>
                        </a:rPr>
                        <a:t>ｰ</a:t>
                      </a:r>
                      <a:r>
                        <a:rPr kumimoji="1" lang="en-US" altLang="ja-JP" sz="1800" b="1" dirty="0" smtClean="0">
                          <a:solidFill>
                            <a:schemeClr val="tx1"/>
                          </a:solidFill>
                          <a:latin typeface="メイリオ" panose="020B0604030504040204" pitchFamily="50" charset="-128"/>
                          <a:ea typeface="メイリオ" panose="020B0604030504040204" pitchFamily="50" charset="-128"/>
                        </a:rPr>
                        <a:t>1111</a:t>
                      </a:r>
                      <a:endParaRPr kumimoji="1" lang="ja-JP" altLang="en-US" sz="1400" dirty="0">
                        <a:solidFill>
                          <a:schemeClr val="tx1"/>
                        </a:solidFill>
                        <a:latin typeface="メイリオ" panose="020B0604030504040204" pitchFamily="50" charset="-128"/>
                        <a:ea typeface="メイリオ" panose="020B0604030504040204" pitchFamily="50" charset="-128"/>
                      </a:endParaRPr>
                    </a:p>
                  </a:txBody>
                  <a:tcPr marT="72000" marB="36000" anchor="ctr">
                    <a:lnL w="28575" cap="flat" cmpd="sng" algn="ctr">
                      <a:solidFill>
                        <a:schemeClr val="tx1">
                          <a:lumMod val="65000"/>
                          <a:lumOff val="35000"/>
                        </a:schemeClr>
                      </a:solidFill>
                      <a:prstDash val="solid"/>
                      <a:round/>
                      <a:headEnd type="none" w="med" len="med"/>
                      <a:tailEnd type="none" w="med" len="med"/>
                    </a:lnL>
                    <a:lnR w="28575" cap="flat" cmpd="sng" algn="ctr">
                      <a:solidFill>
                        <a:schemeClr val="tx1">
                          <a:lumMod val="65000"/>
                          <a:lumOff val="35000"/>
                        </a:schemeClr>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4864660"/>
                  </a:ext>
                </a:extLst>
              </a:tr>
            </a:tbl>
          </a:graphicData>
        </a:graphic>
      </p:graphicFrame>
      <p:sp>
        <p:nvSpPr>
          <p:cNvPr id="11" name="角丸四角形 10"/>
          <p:cNvSpPr/>
          <p:nvPr/>
        </p:nvSpPr>
        <p:spPr>
          <a:xfrm>
            <a:off x="45000" y="7273474"/>
            <a:ext cx="6768000" cy="1275942"/>
          </a:xfrm>
          <a:prstGeom prst="roundRect">
            <a:avLst>
              <a:gd name="adj" fmla="val 0"/>
            </a:avLst>
          </a:prstGeom>
          <a:noFill/>
          <a:ln w="6350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0000"/>
              </a:lnSpc>
            </a:pPr>
            <a:r>
              <a:rPr kumimoji="1" lang="ja-JP" altLang="en-US" sz="1400" dirty="0">
                <a:solidFill>
                  <a:schemeClr val="tx1"/>
                </a:solidFill>
                <a:latin typeface="メイリオ" panose="020B0604030504040204" pitchFamily="50" charset="-128"/>
                <a:ea typeface="メイリオ" panose="020B0604030504040204" pitchFamily="50" charset="-128"/>
              </a:rPr>
              <a:t>　　　　</a:t>
            </a:r>
            <a:r>
              <a:rPr kumimoji="1" lang="en-US" altLang="ja-JP" sz="1400" dirty="0">
                <a:solidFill>
                  <a:schemeClr val="tx1"/>
                </a:solidFill>
                <a:latin typeface="メイリオ" panose="020B0604030504040204" pitchFamily="50" charset="-128"/>
                <a:ea typeface="メイリオ" panose="020B0604030504040204" pitchFamily="50" charset="-128"/>
              </a:rPr>
              <a:t>｢</a:t>
            </a:r>
            <a:r>
              <a:rPr kumimoji="1" lang="ja-JP" altLang="en-US" sz="1400" dirty="0">
                <a:solidFill>
                  <a:schemeClr val="tx1"/>
                </a:solidFill>
                <a:latin typeface="メイリオ" panose="020B0604030504040204" pitchFamily="50" charset="-128"/>
                <a:ea typeface="メイリオ" panose="020B0604030504040204" pitchFamily="50" charset="-128"/>
              </a:rPr>
              <a:t>子育て世帯への臨時特別給付</a:t>
            </a:r>
            <a:r>
              <a:rPr kumimoji="1" lang="en-US" altLang="ja-JP" sz="1400" dirty="0">
                <a:solidFill>
                  <a:schemeClr val="tx1"/>
                </a:solidFill>
                <a:latin typeface="メイリオ" panose="020B0604030504040204" pitchFamily="50" charset="-128"/>
                <a:ea typeface="メイリオ" panose="020B0604030504040204" pitchFamily="50" charset="-128"/>
              </a:rPr>
              <a:t>｣</a:t>
            </a:r>
            <a:r>
              <a:rPr kumimoji="1" lang="ja-JP" altLang="en-US" sz="1400" dirty="0">
                <a:solidFill>
                  <a:schemeClr val="tx1"/>
                </a:solidFill>
                <a:latin typeface="メイリオ" panose="020B0604030504040204" pitchFamily="50" charset="-128"/>
                <a:ea typeface="メイリオ" panose="020B0604030504040204" pitchFamily="50" charset="-128"/>
              </a:rPr>
              <a:t>に関する</a:t>
            </a:r>
            <a:endParaRPr kumimoji="1" lang="en-US" altLang="ja-JP" sz="1400" dirty="0">
              <a:solidFill>
                <a:schemeClr val="tx1"/>
              </a:solidFill>
              <a:latin typeface="メイリオ" panose="020B0604030504040204" pitchFamily="50" charset="-128"/>
              <a:ea typeface="メイリオ" panose="020B0604030504040204" pitchFamily="50" charset="-128"/>
            </a:endParaRPr>
          </a:p>
          <a:p>
            <a:pPr>
              <a:lnSpc>
                <a:spcPct val="110000"/>
              </a:lnSpc>
            </a:pPr>
            <a:r>
              <a:rPr kumimoji="1" lang="ja-JP" altLang="en-US" sz="1600" dirty="0">
                <a:solidFill>
                  <a:srgbClr val="FF0000"/>
                </a:solidFill>
                <a:latin typeface="メイリオ" panose="020B0604030504040204" pitchFamily="50" charset="-128"/>
                <a:ea typeface="メイリオ" panose="020B0604030504040204" pitchFamily="50" charset="-128"/>
              </a:rPr>
              <a:t>　　　</a:t>
            </a:r>
            <a:r>
              <a:rPr kumimoji="1" lang="ja-JP" altLang="en-US" sz="1600" b="1" dirty="0">
                <a:solidFill>
                  <a:srgbClr val="FF0000"/>
                </a:solidFill>
                <a:latin typeface="メイリオ" panose="020B0604030504040204" pitchFamily="50" charset="-128"/>
                <a:ea typeface="メイリオ" panose="020B0604030504040204" pitchFamily="50" charset="-128"/>
              </a:rPr>
              <a:t>「振り込め詐欺」や「個人情報の詐取」</a:t>
            </a:r>
            <a:r>
              <a:rPr kumimoji="1" lang="ja-JP" altLang="en-US" sz="1400" dirty="0">
                <a:solidFill>
                  <a:schemeClr val="tx1"/>
                </a:solidFill>
                <a:latin typeface="メイリオ" panose="020B0604030504040204" pitchFamily="50" charset="-128"/>
                <a:ea typeface="メイリオ" panose="020B0604030504040204" pitchFamily="50" charset="-128"/>
              </a:rPr>
              <a:t>にご注意ください！</a:t>
            </a:r>
            <a:endParaRPr kumimoji="1" lang="en-US" altLang="ja-JP" sz="1400" dirty="0">
              <a:solidFill>
                <a:schemeClr val="tx1"/>
              </a:solidFill>
              <a:latin typeface="メイリオ" panose="020B0604030504040204" pitchFamily="50" charset="-128"/>
              <a:ea typeface="メイリオ" panose="020B0604030504040204" pitchFamily="50" charset="-128"/>
            </a:endParaRPr>
          </a:p>
          <a:p>
            <a:pPr>
              <a:lnSpc>
                <a:spcPct val="110000"/>
              </a:lnSpc>
              <a:spcBef>
                <a:spcPts val="600"/>
              </a:spcBef>
            </a:pPr>
            <a:r>
              <a:rPr kumimoji="1" lang="ja-JP" altLang="en-US" sz="1200" dirty="0">
                <a:solidFill>
                  <a:schemeClr val="tx1"/>
                </a:solidFill>
                <a:latin typeface="メイリオ" panose="020B0604030504040204" pitchFamily="50" charset="-128"/>
                <a:ea typeface="メイリオ" panose="020B0604030504040204" pitchFamily="50" charset="-128"/>
              </a:rPr>
              <a:t>自宅や職場などに都道府県・市区町村や国</a:t>
            </a:r>
            <a:r>
              <a:rPr kumimoji="1" lang="en-US" altLang="ja-JP" sz="1200" dirty="0">
                <a:solidFill>
                  <a:schemeClr val="tx1"/>
                </a:solidFill>
                <a:latin typeface="メイリオ" panose="020B0604030504040204" pitchFamily="50" charset="-128"/>
                <a:ea typeface="メイリオ" panose="020B0604030504040204" pitchFamily="50" charset="-128"/>
              </a:rPr>
              <a:t>(</a:t>
            </a:r>
            <a:r>
              <a:rPr kumimoji="1" lang="ja-JP" altLang="en-US" sz="1200" dirty="0">
                <a:solidFill>
                  <a:schemeClr val="tx1"/>
                </a:solidFill>
                <a:latin typeface="メイリオ" panose="020B0604030504040204" pitchFamily="50" charset="-128"/>
                <a:ea typeface="メイリオ" panose="020B0604030504040204" pitchFamily="50" charset="-128"/>
              </a:rPr>
              <a:t>の職員</a:t>
            </a:r>
            <a:r>
              <a:rPr kumimoji="1" lang="en-US" altLang="ja-JP" sz="1200" dirty="0">
                <a:solidFill>
                  <a:schemeClr val="tx1"/>
                </a:solidFill>
                <a:latin typeface="メイリオ" panose="020B0604030504040204" pitchFamily="50" charset="-128"/>
                <a:ea typeface="メイリオ" panose="020B0604030504040204" pitchFamily="50" charset="-128"/>
              </a:rPr>
              <a:t>)</a:t>
            </a:r>
            <a:r>
              <a:rPr kumimoji="1" lang="ja-JP" altLang="en-US" sz="1200" dirty="0">
                <a:solidFill>
                  <a:schemeClr val="tx1"/>
                </a:solidFill>
                <a:latin typeface="メイリオ" panose="020B0604030504040204" pitchFamily="50" charset="-128"/>
                <a:ea typeface="メイリオ" panose="020B0604030504040204" pitchFamily="50" charset="-128"/>
              </a:rPr>
              <a:t>などをかたる不審な電話や郵便があった場合は、お住まいの市区町村や最寄りの警察署か警察相談専用電話</a:t>
            </a:r>
            <a:r>
              <a:rPr kumimoji="1" lang="en-US" altLang="ja-JP" sz="1200" dirty="0">
                <a:solidFill>
                  <a:schemeClr val="tx1"/>
                </a:solidFill>
                <a:latin typeface="メイリオ" panose="020B0604030504040204" pitchFamily="50" charset="-128"/>
                <a:ea typeface="メイリオ" panose="020B0604030504040204" pitchFamily="50" charset="-128"/>
              </a:rPr>
              <a:t>(</a:t>
            </a:r>
            <a:r>
              <a:rPr kumimoji="1" lang="ja-JP" altLang="en-US" sz="1200" dirty="0">
                <a:solidFill>
                  <a:schemeClr val="tx1"/>
                </a:solidFill>
                <a:latin typeface="メイリオ" panose="020B0604030504040204" pitchFamily="50" charset="-128"/>
                <a:ea typeface="メイリオ" panose="020B0604030504040204" pitchFamily="50" charset="-128"/>
              </a:rPr>
              <a:t>＃</a:t>
            </a:r>
            <a:r>
              <a:rPr kumimoji="1" lang="en-US" altLang="ja-JP" sz="1200" dirty="0">
                <a:solidFill>
                  <a:schemeClr val="tx1"/>
                </a:solidFill>
                <a:latin typeface="メイリオ" panose="020B0604030504040204" pitchFamily="50" charset="-128"/>
                <a:ea typeface="メイリオ" panose="020B0604030504040204" pitchFamily="50" charset="-128"/>
              </a:rPr>
              <a:t>9110)</a:t>
            </a:r>
            <a:r>
              <a:rPr kumimoji="1" lang="ja-JP" altLang="en-US" sz="1200" dirty="0">
                <a:solidFill>
                  <a:schemeClr val="tx1"/>
                </a:solidFill>
                <a:latin typeface="メイリオ" panose="020B0604030504040204" pitchFamily="50" charset="-128"/>
                <a:ea typeface="メイリオ" panose="020B0604030504040204" pitchFamily="50" charset="-128"/>
              </a:rPr>
              <a:t>にご連絡ください。</a:t>
            </a:r>
            <a:endParaRPr kumimoji="1" lang="en-US" altLang="ja-JP" sz="1200" dirty="0">
              <a:solidFill>
                <a:schemeClr val="tx1"/>
              </a:solidFill>
              <a:latin typeface="メイリオ" panose="020B0604030504040204" pitchFamily="50" charset="-128"/>
              <a:ea typeface="メイリオ" panose="020B0604030504040204" pitchFamily="50" charset="-128"/>
            </a:endParaRPr>
          </a:p>
        </p:txBody>
      </p:sp>
      <p:sp>
        <p:nvSpPr>
          <p:cNvPr id="12" name="楕円 11"/>
          <p:cNvSpPr/>
          <p:nvPr/>
        </p:nvSpPr>
        <p:spPr>
          <a:xfrm>
            <a:off x="183278" y="7367044"/>
            <a:ext cx="540000" cy="540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16" name="正方形/長方形 15"/>
          <p:cNvSpPr/>
          <p:nvPr/>
        </p:nvSpPr>
        <p:spPr>
          <a:xfrm>
            <a:off x="155142" y="7336270"/>
            <a:ext cx="595035" cy="584775"/>
          </a:xfrm>
          <a:prstGeom prst="rect">
            <a:avLst/>
          </a:prstGeom>
        </p:spPr>
        <p:txBody>
          <a:bodyPr wrap="none">
            <a:spAutoFit/>
          </a:bodyPr>
          <a:lstStyle/>
          <a:p>
            <a:r>
              <a:rPr kumimoji="1" lang="ja-JP" altLang="en-US" sz="3200" b="1" dirty="0">
                <a:solidFill>
                  <a:schemeClr val="bg1"/>
                </a:solidFill>
                <a:latin typeface="HGP創英角ｺﾞｼｯｸUB" panose="020B0900000000000000" pitchFamily="50" charset="-128"/>
                <a:ea typeface="HGP創英角ｺﾞｼｯｸUB" panose="020B0900000000000000" pitchFamily="50" charset="-128"/>
              </a:rPr>
              <a:t>！</a:t>
            </a:r>
          </a:p>
        </p:txBody>
      </p:sp>
      <p:sp>
        <p:nvSpPr>
          <p:cNvPr id="51" name="正方形/長方形 50"/>
          <p:cNvSpPr/>
          <p:nvPr/>
        </p:nvSpPr>
        <p:spPr>
          <a:xfrm>
            <a:off x="0" y="0"/>
            <a:ext cx="6858000" cy="360000"/>
          </a:xfrm>
          <a:prstGeom prst="rect">
            <a:avLst/>
          </a:prstGeom>
          <a:solidFill>
            <a:srgbClr val="F2CF91"/>
          </a:solidFill>
          <a:ln w="25400">
            <a:solidFill>
              <a:srgbClr val="F398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dirty="0">
              <a:latin typeface="メイリオ" panose="020B0604030504040204" pitchFamily="50" charset="-128"/>
              <a:ea typeface="メイリオ" panose="020B0604030504040204" pitchFamily="50" charset="-128"/>
            </a:endParaRPr>
          </a:p>
        </p:txBody>
      </p:sp>
      <p:sp>
        <p:nvSpPr>
          <p:cNvPr id="52" name="正方形/長方形 51"/>
          <p:cNvSpPr/>
          <p:nvPr/>
        </p:nvSpPr>
        <p:spPr>
          <a:xfrm>
            <a:off x="296381" y="0"/>
            <a:ext cx="6561619" cy="360000"/>
          </a:xfrm>
          <a:prstGeom prst="rect">
            <a:avLst/>
          </a:prstGeom>
          <a:solidFill>
            <a:srgbClr val="F39800"/>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r>
              <a:rPr kumimoji="1" lang="ja-JP" altLang="en-US" sz="2200" b="1" spc="200" dirty="0">
                <a:solidFill>
                  <a:schemeClr val="bg1"/>
                </a:solidFill>
                <a:latin typeface="メイリオ" panose="020B0604030504040204" pitchFamily="50" charset="-128"/>
                <a:ea typeface="メイリオ" panose="020B0604030504040204" pitchFamily="50" charset="-128"/>
              </a:rPr>
              <a:t>よくあるご質問</a:t>
            </a:r>
          </a:p>
        </p:txBody>
      </p:sp>
      <p:pic>
        <p:nvPicPr>
          <p:cNvPr id="53" name="図 52"/>
          <p:cNvPicPr>
            <a:picLocks noChangeAspect="1"/>
          </p:cNvPicPr>
          <p:nvPr/>
        </p:nvPicPr>
        <p:blipFill>
          <a:blip r:embed="rId3">
            <a:clrChange>
              <a:clrFrom>
                <a:srgbClr val="FFFFFF"/>
              </a:clrFrom>
              <a:clrTo>
                <a:srgbClr val="FFFFFF">
                  <a:alpha val="0"/>
                </a:srgbClr>
              </a:clrTo>
            </a:clrChange>
          </a:blip>
          <a:stretch>
            <a:fillRect/>
          </a:stretch>
        </p:blipFill>
        <p:spPr>
          <a:xfrm>
            <a:off x="388893" y="9491116"/>
            <a:ext cx="316641" cy="316212"/>
          </a:xfrm>
          <a:prstGeom prst="rect">
            <a:avLst/>
          </a:prstGeom>
        </p:spPr>
      </p:pic>
      <p:sp>
        <p:nvSpPr>
          <p:cNvPr id="35" name="角丸四角形 34"/>
          <p:cNvSpPr/>
          <p:nvPr/>
        </p:nvSpPr>
        <p:spPr>
          <a:xfrm>
            <a:off x="6147590" y="8914131"/>
            <a:ext cx="618050" cy="386104"/>
          </a:xfrm>
          <a:prstGeom prst="roundRect">
            <a:avLst/>
          </a:prstGeom>
          <a:solidFill>
            <a:schemeClr val="accent3">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r>
              <a:rPr kumimoji="1" lang="ja-JP" altLang="en-US" sz="1400" dirty="0">
                <a:solidFill>
                  <a:schemeClr val="tx1"/>
                </a:solidFill>
                <a:latin typeface="メイリオ" panose="020B0604030504040204" pitchFamily="50" charset="-128"/>
                <a:ea typeface="メイリオ" panose="020B0604030504040204" pitchFamily="50" charset="-128"/>
              </a:rPr>
              <a:t>検索</a:t>
            </a:r>
          </a:p>
        </p:txBody>
      </p:sp>
      <p:sp>
        <p:nvSpPr>
          <p:cNvPr id="36" name="角丸四角形 35"/>
          <p:cNvSpPr/>
          <p:nvPr/>
        </p:nvSpPr>
        <p:spPr>
          <a:xfrm>
            <a:off x="3194089" y="8914131"/>
            <a:ext cx="2881301" cy="386104"/>
          </a:xfrm>
          <a:prstGeom prst="roundRect">
            <a:avLst/>
          </a:prstGeom>
          <a:solidFill>
            <a:schemeClr val="accent3">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kumimoji="1" lang="ja-JP" altLang="en-US" sz="1100" b="1" dirty="0">
              <a:solidFill>
                <a:schemeClr val="tx1"/>
              </a:solidFill>
              <a:latin typeface="メイリオ" panose="020B0604030504040204" pitchFamily="50" charset="-128"/>
              <a:ea typeface="メイリオ" panose="020B0604030504040204" pitchFamily="50" charset="-128"/>
            </a:endParaRPr>
          </a:p>
        </p:txBody>
      </p:sp>
      <p:sp>
        <p:nvSpPr>
          <p:cNvPr id="37" name="角丸四角形 36"/>
          <p:cNvSpPr/>
          <p:nvPr/>
        </p:nvSpPr>
        <p:spPr>
          <a:xfrm>
            <a:off x="2793115" y="8497528"/>
            <a:ext cx="4064885" cy="444940"/>
          </a:xfrm>
          <a:prstGeom prst="roundRect">
            <a:avLst>
              <a:gd name="adj" fmla="val 0"/>
            </a:avLst>
          </a:prstGeom>
          <a:noFill/>
          <a:ln w="6350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0000"/>
              </a:lnSpc>
            </a:pPr>
            <a:r>
              <a:rPr kumimoji="1" lang="ja-JP" altLang="en-US" sz="1400" dirty="0">
                <a:solidFill>
                  <a:schemeClr val="tx1"/>
                </a:solidFill>
                <a:latin typeface="メイリオ" panose="020B0604030504040204" pitchFamily="50" charset="-128"/>
                <a:ea typeface="メイリオ" panose="020B0604030504040204" pitchFamily="50" charset="-128"/>
              </a:rPr>
              <a:t>　　</a:t>
            </a:r>
            <a:r>
              <a:rPr kumimoji="1" lang="en-US" altLang="ja-JP" sz="1400" dirty="0">
                <a:solidFill>
                  <a:schemeClr val="tx1"/>
                </a:solidFill>
                <a:latin typeface="メイリオ" panose="020B0604030504040204" pitchFamily="50" charset="-128"/>
                <a:ea typeface="メイリオ" panose="020B0604030504040204" pitchFamily="50" charset="-128"/>
              </a:rPr>
              <a:t>※ </a:t>
            </a:r>
            <a:r>
              <a:rPr kumimoji="1" lang="ja-JP" altLang="en-US" sz="1200" dirty="0">
                <a:solidFill>
                  <a:schemeClr val="tx1"/>
                </a:solidFill>
                <a:latin typeface="メイリオ" panose="020B0604030504040204" pitchFamily="50" charset="-128"/>
                <a:ea typeface="メイリオ" panose="020B0604030504040204" pitchFamily="50" charset="-128"/>
              </a:rPr>
              <a:t>詳しくは、内閣府ウェブサイトもご覧ください</a:t>
            </a:r>
            <a:endParaRPr kumimoji="1" lang="en-US" altLang="ja-JP" sz="1200" dirty="0">
              <a:solidFill>
                <a:schemeClr val="tx1"/>
              </a:solidFill>
              <a:latin typeface="メイリオ" panose="020B0604030504040204" pitchFamily="50" charset="-128"/>
              <a:ea typeface="メイリオ" panose="020B0604030504040204" pitchFamily="50" charset="-128"/>
            </a:endParaRPr>
          </a:p>
        </p:txBody>
      </p:sp>
      <p:sp>
        <p:nvSpPr>
          <p:cNvPr id="38" name="角丸四角形 37"/>
          <p:cNvSpPr/>
          <p:nvPr/>
        </p:nvSpPr>
        <p:spPr>
          <a:xfrm>
            <a:off x="3306528" y="9311116"/>
            <a:ext cx="3551472" cy="360001"/>
          </a:xfrm>
          <a:prstGeom prst="roundRect">
            <a:avLst>
              <a:gd name="adj" fmla="val 0"/>
            </a:avLst>
          </a:prstGeom>
          <a:noFill/>
          <a:ln w="6350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0000"/>
              </a:lnSpc>
            </a:pPr>
            <a:r>
              <a:rPr kumimoji="1" lang="en-US" altLang="ja-JP" sz="900" dirty="0">
                <a:solidFill>
                  <a:schemeClr val="tx1"/>
                </a:solidFill>
                <a:latin typeface="メイリオ" panose="020B0604030504040204" pitchFamily="50" charset="-128"/>
                <a:ea typeface="メイリオ" panose="020B0604030504040204" pitchFamily="50" charset="-128"/>
              </a:rPr>
              <a:t>(</a:t>
            </a:r>
            <a:r>
              <a:rPr kumimoji="1" lang="en-US" altLang="ja-JP" sz="800" dirty="0">
                <a:solidFill>
                  <a:schemeClr val="tx1"/>
                </a:solidFill>
                <a:latin typeface="メイリオ" panose="020B0604030504040204" pitchFamily="50" charset="-128"/>
                <a:ea typeface="メイリオ" panose="020B0604030504040204" pitchFamily="50" charset="-128"/>
              </a:rPr>
              <a:t>https://www5.cao.go.jp/keizai1/kosodatesetaikyufu/index.html)</a:t>
            </a:r>
          </a:p>
        </p:txBody>
      </p:sp>
      <p:sp>
        <p:nvSpPr>
          <p:cNvPr id="39" name="テキスト ボックス 38">
            <a:extLst>
              <a:ext uri="{FF2B5EF4-FFF2-40B4-BE49-F238E27FC236}">
                <a16:creationId xmlns:a16="http://schemas.microsoft.com/office/drawing/2014/main" id="{BC97E009-62CA-48DE-B17D-077B8E35BD3F}"/>
              </a:ext>
            </a:extLst>
          </p:cNvPr>
          <p:cNvSpPr txBox="1"/>
          <p:nvPr/>
        </p:nvSpPr>
        <p:spPr>
          <a:xfrm>
            <a:off x="156598" y="437322"/>
            <a:ext cx="6603029" cy="6836151"/>
          </a:xfrm>
          <a:prstGeom prst="rect">
            <a:avLst/>
          </a:prstGeom>
          <a:solidFill>
            <a:schemeClr val="bg1"/>
          </a:solidFill>
          <a:ln w="28575">
            <a:solidFill>
              <a:srgbClr val="F39800"/>
            </a:solidFill>
          </a:ln>
          <a:effectLst/>
        </p:spPr>
        <p:txBody>
          <a:bodyPr wrap="square" rtlCol="0">
            <a:noAutofit/>
          </a:bodyPr>
          <a:lstStyle/>
          <a:p>
            <a:endParaRPr lang="en-US" altLang="ja-JP" sz="1400" b="1" u="sng" dirty="0" smtClean="0">
              <a:solidFill>
                <a:srgbClr val="0059F2"/>
              </a:solidFill>
              <a:latin typeface="メイリオ" panose="020B0604030504040204" pitchFamily="50" charset="-128"/>
              <a:ea typeface="メイリオ" panose="020B0604030504040204" pitchFamily="50" charset="-128"/>
            </a:endParaRPr>
          </a:p>
          <a:p>
            <a:r>
              <a:rPr lang="ja-JP" altLang="en-US" sz="1400" b="1" u="sng" dirty="0" smtClean="0">
                <a:solidFill>
                  <a:srgbClr val="0059F2"/>
                </a:solidFill>
                <a:latin typeface="メイリオ" panose="020B0604030504040204" pitchFamily="50" charset="-128"/>
                <a:ea typeface="メイリオ" panose="020B0604030504040204" pitchFamily="50" charset="-128"/>
              </a:rPr>
              <a:t>Ｑ．</a:t>
            </a:r>
            <a:r>
              <a:rPr lang="ja-JP" altLang="en-US" sz="1400" b="1" u="sng" dirty="0">
                <a:solidFill>
                  <a:srgbClr val="0059F2"/>
                </a:solidFill>
                <a:latin typeface="メイリオ" panose="020B0604030504040204" pitchFamily="50" charset="-128"/>
                <a:ea typeface="メイリオ" panose="020B0604030504040204" pitchFamily="50" charset="-128"/>
              </a:rPr>
              <a:t>誰</a:t>
            </a:r>
            <a:r>
              <a:rPr lang="ja-JP" altLang="en-US" sz="1400" b="1" u="sng" dirty="0" smtClean="0">
                <a:solidFill>
                  <a:srgbClr val="0059F2"/>
                </a:solidFill>
                <a:latin typeface="メイリオ" panose="020B0604030504040204" pitchFamily="50" charset="-128"/>
                <a:ea typeface="メイリオ" panose="020B0604030504040204" pitchFamily="50" charset="-128"/>
              </a:rPr>
              <a:t>が給付を受け取ることができますか？</a:t>
            </a:r>
            <a:r>
              <a:rPr lang="ja-JP" altLang="en-US" sz="1400" b="1" u="sng" dirty="0">
                <a:solidFill>
                  <a:srgbClr val="0059F2"/>
                </a:solidFill>
                <a:latin typeface="メイリオ" panose="020B0604030504040204" pitchFamily="50" charset="-128"/>
                <a:ea typeface="メイリオ" panose="020B0604030504040204" pitchFamily="50" charset="-128"/>
              </a:rPr>
              <a:t>（支給対象者</a:t>
            </a:r>
            <a:r>
              <a:rPr lang="ja-JP" altLang="en-US" sz="1400" b="1" u="sng" dirty="0" smtClean="0">
                <a:solidFill>
                  <a:srgbClr val="0059F2"/>
                </a:solidFill>
                <a:latin typeface="メイリオ" panose="020B0604030504040204" pitchFamily="50" charset="-128"/>
                <a:ea typeface="メイリオ" panose="020B0604030504040204" pitchFamily="50" charset="-128"/>
              </a:rPr>
              <a:t>）</a:t>
            </a:r>
            <a:endParaRPr lang="en-US" altLang="ja-JP" sz="1400" b="1" u="sng" dirty="0" smtClean="0">
              <a:solidFill>
                <a:srgbClr val="0059F2"/>
              </a:solidFill>
              <a:latin typeface="メイリオ" panose="020B0604030504040204" pitchFamily="50" charset="-128"/>
              <a:ea typeface="メイリオ" panose="020B0604030504040204" pitchFamily="50" charset="-128"/>
            </a:endParaRPr>
          </a:p>
          <a:p>
            <a:endParaRPr lang="en-US" altLang="ja-JP" sz="800" b="1" u="sng" dirty="0">
              <a:solidFill>
                <a:srgbClr val="0059F2"/>
              </a:solidFill>
              <a:latin typeface="メイリオ" panose="020B0604030504040204" pitchFamily="50" charset="-128"/>
              <a:ea typeface="メイリオ" panose="020B0604030504040204" pitchFamily="50" charset="-128"/>
            </a:endParaRPr>
          </a:p>
          <a:p>
            <a:pPr marL="144000" indent="-457200"/>
            <a:r>
              <a:rPr lang="ja-JP" altLang="en-US" sz="1400" dirty="0">
                <a:latin typeface="メイリオ" panose="020B0604030504040204" pitchFamily="50" charset="-128"/>
                <a:ea typeface="メイリオ" panose="020B0604030504040204" pitchFamily="50" charset="-128"/>
              </a:rPr>
              <a:t>Ａ</a:t>
            </a:r>
            <a:r>
              <a:rPr lang="ja-JP" altLang="en-US" sz="1400" dirty="0" smtClean="0">
                <a:latin typeface="メイリオ" panose="020B0604030504040204" pitchFamily="50" charset="-128"/>
                <a:ea typeface="メイリオ" panose="020B0604030504040204" pitchFamily="50" charset="-128"/>
              </a:rPr>
              <a:t>．大きく分けて、以下の方が支給の対象となります。</a:t>
            </a:r>
            <a:endParaRPr lang="en-US" altLang="ja-JP" sz="1400" dirty="0" smtClean="0">
              <a:latin typeface="メイリオ" panose="020B0604030504040204" pitchFamily="50" charset="-128"/>
              <a:ea typeface="メイリオ" panose="020B0604030504040204" pitchFamily="50" charset="-128"/>
            </a:endParaRPr>
          </a:p>
          <a:p>
            <a:pPr marL="144000" indent="-457200"/>
            <a:r>
              <a:rPr lang="ja-JP" altLang="en-US" sz="1400" dirty="0">
                <a:latin typeface="メイリオ" panose="020B0604030504040204" pitchFamily="50" charset="-128"/>
                <a:ea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rPr>
              <a:t>①令和</a:t>
            </a:r>
            <a:r>
              <a:rPr lang="ja-JP" altLang="en-US" sz="1400" dirty="0">
                <a:latin typeface="メイリオ" panose="020B0604030504040204" pitchFamily="50" charset="-128"/>
                <a:ea typeface="メイリオ" panose="020B0604030504040204" pitchFamily="50" charset="-128"/>
              </a:rPr>
              <a:t>３年９月分の児童手当の受給者でなかったが、令和４年３月分の児童手当の受給者（令和４年２月</a:t>
            </a:r>
            <a:r>
              <a:rPr lang="en-US" altLang="ja-JP" sz="1400" dirty="0">
                <a:latin typeface="メイリオ" panose="020B0604030504040204" pitchFamily="50" charset="-128"/>
                <a:ea typeface="メイリオ" panose="020B0604030504040204" pitchFamily="50" charset="-128"/>
              </a:rPr>
              <a:t>28</a:t>
            </a:r>
            <a:r>
              <a:rPr lang="ja-JP" altLang="en-US" sz="1400" dirty="0">
                <a:latin typeface="メイリオ" panose="020B0604030504040204" pitchFamily="50" charset="-128"/>
                <a:ea typeface="メイリオ" panose="020B0604030504040204" pitchFamily="50" charset="-128"/>
              </a:rPr>
              <a:t>日までに支援給付金の</a:t>
            </a:r>
            <a:r>
              <a:rPr lang="ja-JP" altLang="en-US" sz="1400" dirty="0" smtClean="0">
                <a:latin typeface="メイリオ" panose="020B0604030504040204" pitchFamily="50" charset="-128"/>
                <a:ea typeface="メイリオ" panose="020B0604030504040204" pitchFamily="50" charset="-128"/>
              </a:rPr>
              <a:t>申請をする場合</a:t>
            </a:r>
            <a:r>
              <a:rPr lang="ja-JP" altLang="en-US" sz="1400" dirty="0">
                <a:latin typeface="メイリオ" panose="020B0604030504040204" pitchFamily="50" charset="-128"/>
                <a:ea typeface="メイリオ" panose="020B0604030504040204" pitchFamily="50" charset="-128"/>
              </a:rPr>
              <a:t>は、令和３年９月１日から申請時までの間に児童手当の受給者変更手続を完了し、申請時点において児童手当の</a:t>
            </a:r>
            <a:r>
              <a:rPr lang="ja-JP" altLang="en-US" sz="1400" dirty="0" smtClean="0">
                <a:latin typeface="メイリオ" panose="020B0604030504040204" pitchFamily="50" charset="-128"/>
                <a:ea typeface="メイリオ" panose="020B0604030504040204" pitchFamily="50" charset="-128"/>
              </a:rPr>
              <a:t>受給者）</a:t>
            </a:r>
            <a:r>
              <a:rPr lang="ja-JP" altLang="en-US" sz="1400" dirty="0">
                <a:latin typeface="メイリオ" panose="020B0604030504040204" pitchFamily="50" charset="-128"/>
                <a:ea typeface="メイリオ" panose="020B0604030504040204" pitchFamily="50" charset="-128"/>
              </a:rPr>
              <a:t>に</a:t>
            </a:r>
            <a:r>
              <a:rPr lang="ja-JP" altLang="en-US" sz="1400" dirty="0" smtClean="0">
                <a:latin typeface="メイリオ" panose="020B0604030504040204" pitchFamily="50" charset="-128"/>
                <a:ea typeface="メイリオ" panose="020B0604030504040204" pitchFamily="50" charset="-128"/>
              </a:rPr>
              <a:t>なった方</a:t>
            </a:r>
            <a:endParaRPr lang="en-US" altLang="ja-JP" sz="1400" dirty="0" smtClean="0">
              <a:latin typeface="メイリオ" panose="020B0604030504040204" pitchFamily="50" charset="-128"/>
              <a:ea typeface="メイリオ" panose="020B0604030504040204" pitchFamily="50" charset="-128"/>
            </a:endParaRPr>
          </a:p>
          <a:p>
            <a:pPr marL="144000" indent="-457200"/>
            <a:r>
              <a:rPr lang="ja-JP" altLang="en-US" sz="1400" dirty="0">
                <a:latin typeface="メイリオ" panose="020B0604030504040204" pitchFamily="50" charset="-128"/>
                <a:ea typeface="メイリオ" panose="020B0604030504040204" pitchFamily="50" charset="-128"/>
              </a:rPr>
              <a:t>　②令和３年９月</a:t>
            </a:r>
            <a:r>
              <a:rPr lang="en-US" altLang="ja-JP" sz="1400" dirty="0">
                <a:latin typeface="メイリオ" panose="020B0604030504040204" pitchFamily="50" charset="-128"/>
                <a:ea typeface="メイリオ" panose="020B0604030504040204" pitchFamily="50" charset="-128"/>
              </a:rPr>
              <a:t>30</a:t>
            </a:r>
            <a:r>
              <a:rPr lang="ja-JP" altLang="en-US" sz="1400" dirty="0">
                <a:latin typeface="メイリオ" panose="020B0604030504040204" pitchFamily="50" charset="-128"/>
                <a:ea typeface="メイリオ" panose="020B0604030504040204" pitchFamily="50" charset="-128"/>
              </a:rPr>
              <a:t>日において高校生等を養育していなかったが、令和４年２月</a:t>
            </a:r>
            <a:r>
              <a:rPr lang="en-US" altLang="ja-JP" sz="1400" dirty="0">
                <a:latin typeface="メイリオ" panose="020B0604030504040204" pitchFamily="50" charset="-128"/>
                <a:ea typeface="メイリオ" panose="020B0604030504040204" pitchFamily="50" charset="-128"/>
              </a:rPr>
              <a:t>28</a:t>
            </a:r>
            <a:r>
              <a:rPr lang="ja-JP" altLang="en-US" sz="1400" dirty="0">
                <a:latin typeface="メイリオ" panose="020B0604030504040204" pitchFamily="50" charset="-128"/>
                <a:ea typeface="メイリオ" panose="020B0604030504040204" pitchFamily="50" charset="-128"/>
              </a:rPr>
              <a:t>日時点（令和４年２月</a:t>
            </a:r>
            <a:r>
              <a:rPr lang="en-US" altLang="ja-JP" sz="1400" dirty="0">
                <a:latin typeface="メイリオ" panose="020B0604030504040204" pitchFamily="50" charset="-128"/>
                <a:ea typeface="メイリオ" panose="020B0604030504040204" pitchFamily="50" charset="-128"/>
              </a:rPr>
              <a:t>28</a:t>
            </a:r>
            <a:r>
              <a:rPr lang="ja-JP" altLang="en-US" sz="1400" dirty="0">
                <a:latin typeface="メイリオ" panose="020B0604030504040204" pitchFamily="50" charset="-128"/>
                <a:ea typeface="メイリオ" panose="020B0604030504040204" pitchFamily="50" charset="-128"/>
              </a:rPr>
              <a:t>日までに支援給付金の</a:t>
            </a:r>
            <a:r>
              <a:rPr lang="ja-JP" altLang="en-US" sz="1400" dirty="0" smtClean="0">
                <a:latin typeface="メイリオ" panose="020B0604030504040204" pitchFamily="50" charset="-128"/>
                <a:ea typeface="メイリオ" panose="020B0604030504040204" pitchFamily="50" charset="-128"/>
              </a:rPr>
              <a:t>申請をす</a:t>
            </a:r>
            <a:r>
              <a:rPr lang="ja-JP" altLang="en-US" sz="1400" dirty="0">
                <a:latin typeface="メイリオ" panose="020B0604030504040204" pitchFamily="50" charset="-128"/>
                <a:ea typeface="メイリオ" panose="020B0604030504040204" pitchFamily="50" charset="-128"/>
              </a:rPr>
              <a:t>る</a:t>
            </a:r>
            <a:r>
              <a:rPr lang="ja-JP" altLang="en-US" sz="1400" dirty="0" smtClean="0">
                <a:latin typeface="メイリオ" panose="020B0604030504040204" pitchFamily="50" charset="-128"/>
                <a:ea typeface="メイリオ" panose="020B0604030504040204" pitchFamily="50" charset="-128"/>
              </a:rPr>
              <a:t>場合</a:t>
            </a:r>
            <a:r>
              <a:rPr lang="ja-JP" altLang="en-US" sz="1400" dirty="0">
                <a:latin typeface="メイリオ" panose="020B0604030504040204" pitchFamily="50" charset="-128"/>
                <a:ea typeface="メイリオ" panose="020B0604030504040204" pitchFamily="50" charset="-128"/>
              </a:rPr>
              <a:t>は申請時）において高校生等を養育して</a:t>
            </a:r>
            <a:r>
              <a:rPr lang="ja-JP" altLang="en-US" sz="1400" dirty="0" smtClean="0">
                <a:latin typeface="メイリオ" panose="020B0604030504040204" pitchFamily="50" charset="-128"/>
                <a:ea typeface="メイリオ" panose="020B0604030504040204" pitchFamily="50" charset="-128"/>
              </a:rPr>
              <a:t>いる方</a:t>
            </a:r>
            <a:endParaRPr lang="en-US" altLang="ja-JP" sz="1400" dirty="0" smtClean="0">
              <a:latin typeface="メイリオ" panose="020B0604030504040204" pitchFamily="50" charset="-128"/>
              <a:ea typeface="メイリオ" panose="020B0604030504040204" pitchFamily="50" charset="-128"/>
            </a:endParaRPr>
          </a:p>
          <a:p>
            <a:pPr marL="144000" indent="-457200"/>
            <a:r>
              <a:rPr lang="ja-JP" altLang="en-US" sz="1400" dirty="0">
                <a:latin typeface="メイリオ" panose="020B0604030504040204" pitchFamily="50" charset="-128"/>
                <a:ea typeface="メイリオ" panose="020B0604030504040204" pitchFamily="50" charset="-128"/>
              </a:rPr>
              <a:t>　③その他これらに準</a:t>
            </a:r>
            <a:r>
              <a:rPr lang="ja-JP" altLang="en-US" sz="1400" dirty="0" smtClean="0">
                <a:latin typeface="メイリオ" panose="020B0604030504040204" pitchFamily="50" charset="-128"/>
                <a:ea typeface="メイリオ" panose="020B0604030504040204" pitchFamily="50" charset="-128"/>
              </a:rPr>
              <a:t>ずる</a:t>
            </a:r>
            <a:r>
              <a:rPr lang="ja-JP" altLang="en-US" sz="1400" dirty="0">
                <a:latin typeface="メイリオ" panose="020B0604030504040204" pitchFamily="50" charset="-128"/>
                <a:ea typeface="メイリオ" panose="020B0604030504040204" pitchFamily="50" charset="-128"/>
              </a:rPr>
              <a:t>方</a:t>
            </a:r>
            <a:r>
              <a:rPr lang="ja-JP" altLang="en-US" sz="1400" dirty="0" smtClean="0">
                <a:latin typeface="メイリオ" panose="020B0604030504040204" pitchFamily="50" charset="-128"/>
                <a:ea typeface="メイリオ" panose="020B0604030504040204" pitchFamily="50" charset="-128"/>
              </a:rPr>
              <a:t>（</a:t>
            </a:r>
            <a:r>
              <a:rPr lang="en-US" altLang="ja-JP" sz="1400" dirty="0" smtClean="0">
                <a:latin typeface="メイリオ" panose="020B0604030504040204" pitchFamily="50" charset="-128"/>
                <a:ea typeface="メイリオ" panose="020B0604030504040204" pitchFamily="50" charset="-128"/>
              </a:rPr>
              <a:t>DV</a:t>
            </a:r>
            <a:r>
              <a:rPr lang="ja-JP" altLang="en-US" sz="1400" dirty="0" smtClean="0">
                <a:latin typeface="メイリオ" panose="020B0604030504040204" pitchFamily="50" charset="-128"/>
                <a:ea typeface="メイリオ" panose="020B0604030504040204" pitchFamily="50" charset="-128"/>
              </a:rPr>
              <a:t>特例・施設特例の所要の手続を行っておらず、給付金の支給先が変更されていない場合、養子縁組や海外からの帰国により、養育者が代わっている場合等）</a:t>
            </a:r>
            <a:endParaRPr lang="en-US" altLang="ja-JP" sz="1400" dirty="0" smtClean="0">
              <a:latin typeface="メイリオ" panose="020B0604030504040204" pitchFamily="50" charset="-128"/>
              <a:ea typeface="メイリオ" panose="020B0604030504040204" pitchFamily="50" charset="-128"/>
            </a:endParaRPr>
          </a:p>
          <a:p>
            <a:pPr marL="144000" indent="-457200"/>
            <a:r>
              <a:rPr lang="ja-JP" altLang="en-US" sz="1200" dirty="0" smtClean="0">
                <a:latin typeface="メイリオ" panose="020B0604030504040204" pitchFamily="50" charset="-128"/>
                <a:ea typeface="メイリオ" panose="020B0604030504040204" pitchFamily="50" charset="-128"/>
              </a:rPr>
              <a:t>　</a:t>
            </a:r>
            <a:r>
              <a:rPr lang="en-US" altLang="ja-JP" sz="1200" dirty="0"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個別のご相談</a:t>
            </a:r>
            <a:r>
              <a:rPr lang="ja-JP" altLang="en-US" sz="1200" dirty="0" smtClean="0">
                <a:latin typeface="メイリオ" panose="020B0604030504040204" pitchFamily="50" charset="-128"/>
                <a:ea typeface="メイリオ" panose="020B0604030504040204" pitchFamily="50" charset="-128"/>
              </a:rPr>
              <a:t>は子育て世帯への</a:t>
            </a:r>
            <a:r>
              <a:rPr lang="ja-JP" altLang="en-US" sz="1200" smtClean="0">
                <a:latin typeface="メイリオ" panose="020B0604030504040204" pitchFamily="50" charset="-128"/>
                <a:ea typeface="メイリオ" panose="020B0604030504040204" pitchFamily="50" charset="-128"/>
              </a:rPr>
              <a:t>臨時特別給付金窓口</a:t>
            </a:r>
            <a:r>
              <a:rPr lang="ja-JP" altLang="en-US" sz="1200" dirty="0" smtClean="0">
                <a:latin typeface="メイリオ" panose="020B0604030504040204" pitchFamily="50" charset="-128"/>
                <a:ea typeface="メイリオ" panose="020B0604030504040204" pitchFamily="50" charset="-128"/>
              </a:rPr>
              <a:t>に</a:t>
            </a:r>
            <a:r>
              <a:rPr lang="ja-JP" altLang="en-US" sz="1200" dirty="0" smtClean="0">
                <a:latin typeface="メイリオ" panose="020B0604030504040204" pitchFamily="50" charset="-128"/>
                <a:ea typeface="メイリオ" panose="020B0604030504040204" pitchFamily="50" charset="-128"/>
              </a:rPr>
              <a:t>お問い合わせください。</a:t>
            </a:r>
            <a:endParaRPr lang="en-US" altLang="ja-JP" sz="1200" dirty="0" smtClean="0">
              <a:latin typeface="メイリオ" panose="020B0604030504040204" pitchFamily="50" charset="-128"/>
              <a:ea typeface="メイリオ" panose="020B0604030504040204" pitchFamily="50" charset="-128"/>
            </a:endParaRPr>
          </a:p>
          <a:p>
            <a:pPr marL="144000" indent="-457200"/>
            <a:endParaRPr lang="en-US" altLang="ja-JP" sz="1400" dirty="0">
              <a:latin typeface="メイリオ" panose="020B0604030504040204" pitchFamily="50" charset="-128"/>
              <a:ea typeface="メイリオ" panose="020B0604030504040204" pitchFamily="50" charset="-128"/>
            </a:endParaRPr>
          </a:p>
          <a:p>
            <a:r>
              <a:rPr lang="ja-JP" altLang="en-US" sz="1400" b="1" u="sng" dirty="0">
                <a:solidFill>
                  <a:srgbClr val="0059F2"/>
                </a:solidFill>
                <a:latin typeface="メイリオ" panose="020B0604030504040204" pitchFamily="50" charset="-128"/>
                <a:ea typeface="メイリオ" panose="020B0604030504040204" pitchFamily="50" charset="-128"/>
              </a:rPr>
              <a:t>Ｑ</a:t>
            </a:r>
            <a:r>
              <a:rPr lang="ja-JP" altLang="en-US" sz="1400" b="1" u="sng" dirty="0" smtClean="0">
                <a:solidFill>
                  <a:srgbClr val="0059F2"/>
                </a:solidFill>
                <a:latin typeface="メイリオ" panose="020B0604030504040204" pitchFamily="50" charset="-128"/>
                <a:ea typeface="メイリオ" panose="020B0604030504040204" pitchFamily="50" charset="-128"/>
              </a:rPr>
              <a:t>．必要な書類はありますか？</a:t>
            </a:r>
            <a:endParaRPr lang="en-US" altLang="ja-JP" sz="1400" b="1" u="sng" dirty="0" smtClean="0">
              <a:solidFill>
                <a:srgbClr val="0059F2"/>
              </a:solidFill>
              <a:latin typeface="メイリオ" panose="020B0604030504040204" pitchFamily="50" charset="-128"/>
              <a:ea typeface="メイリオ" panose="020B0604030504040204" pitchFamily="50" charset="-128"/>
            </a:endParaRPr>
          </a:p>
          <a:p>
            <a:endParaRPr lang="en-US" altLang="ja-JP" sz="800" b="1" u="sng" dirty="0">
              <a:solidFill>
                <a:srgbClr val="0059F2"/>
              </a:solidFill>
              <a:latin typeface="メイリオ" panose="020B0604030504040204" pitchFamily="50" charset="-128"/>
              <a:ea typeface="メイリオ" panose="020B0604030504040204" pitchFamily="50" charset="-128"/>
            </a:endParaRPr>
          </a:p>
          <a:p>
            <a:pPr marL="144000" indent="-457200"/>
            <a:r>
              <a:rPr lang="ja-JP" altLang="en-US" sz="1400" dirty="0">
                <a:latin typeface="メイリオ" panose="020B0604030504040204" pitchFamily="50" charset="-128"/>
                <a:ea typeface="メイリオ" panose="020B0604030504040204" pitchFamily="50" charset="-128"/>
              </a:rPr>
              <a:t>Ａ</a:t>
            </a:r>
            <a:r>
              <a:rPr lang="ja-JP" altLang="en-US" sz="1400" dirty="0" smtClean="0">
                <a:latin typeface="メイリオ" panose="020B0604030504040204" pitchFamily="50" charset="-128"/>
                <a:ea typeface="メイリオ" panose="020B0604030504040204" pitchFamily="50" charset="-128"/>
              </a:rPr>
              <a:t>．児童</a:t>
            </a:r>
            <a:r>
              <a:rPr lang="ja-JP" altLang="en-US" sz="1400" dirty="0">
                <a:latin typeface="メイリオ" panose="020B0604030504040204" pitchFamily="50" charset="-128"/>
                <a:ea typeface="メイリオ" panose="020B0604030504040204" pitchFamily="50" charset="-128"/>
              </a:rPr>
              <a:t>手当の受給者変更</a:t>
            </a:r>
            <a:r>
              <a:rPr lang="ja-JP" altLang="en-US" sz="1400" dirty="0" smtClean="0">
                <a:latin typeface="メイリオ" panose="020B0604030504040204" pitchFamily="50" charset="-128"/>
                <a:ea typeface="メイリオ" panose="020B0604030504040204" pitchFamily="50" charset="-128"/>
              </a:rPr>
              <a:t>を既に行って</a:t>
            </a:r>
            <a:r>
              <a:rPr lang="ja-JP" altLang="en-US" sz="1400" dirty="0">
                <a:latin typeface="メイリオ" panose="020B0604030504040204" pitchFamily="50" charset="-128"/>
                <a:ea typeface="メイリオ" panose="020B0604030504040204" pitchFamily="50" charset="-128"/>
              </a:rPr>
              <a:t>いる</a:t>
            </a:r>
            <a:r>
              <a:rPr lang="ja-JP" altLang="en-US" sz="1400" dirty="0" smtClean="0">
                <a:latin typeface="メイリオ" panose="020B0604030504040204" pitchFamily="50" charset="-128"/>
                <a:ea typeface="メイリオ" panose="020B0604030504040204" pitchFamily="50" charset="-128"/>
              </a:rPr>
              <a:t>場合、基本的には申請書のみの提出で問題ありません。児童手当の対象とならない児童の養育者の方の場合は、以下の書類が必要となります。</a:t>
            </a:r>
            <a:endParaRPr lang="en-US" altLang="ja-JP" sz="1400" dirty="0" smtClean="0">
              <a:latin typeface="メイリオ" panose="020B0604030504040204" pitchFamily="50" charset="-128"/>
              <a:ea typeface="メイリオ" panose="020B0604030504040204" pitchFamily="50" charset="-128"/>
            </a:endParaRPr>
          </a:p>
          <a:p>
            <a:pPr marL="144000" indent="-457200"/>
            <a:r>
              <a:rPr lang="ja-JP" altLang="en-US" sz="1300" dirty="0">
                <a:latin typeface="メイリオ" panose="020B0604030504040204" pitchFamily="50" charset="-128"/>
                <a:ea typeface="メイリオ" panose="020B0604030504040204" pitchFamily="50" charset="-128"/>
              </a:rPr>
              <a:t>　①令和４年２月</a:t>
            </a:r>
            <a:r>
              <a:rPr lang="en-US" altLang="ja-JP" sz="1300" dirty="0">
                <a:latin typeface="メイリオ" panose="020B0604030504040204" pitchFamily="50" charset="-128"/>
                <a:ea typeface="メイリオ" panose="020B0604030504040204" pitchFamily="50" charset="-128"/>
              </a:rPr>
              <a:t>28</a:t>
            </a:r>
            <a:r>
              <a:rPr lang="ja-JP" altLang="en-US" sz="1300" dirty="0">
                <a:latin typeface="メイリオ" panose="020B0604030504040204" pitchFamily="50" charset="-128"/>
                <a:ea typeface="メイリオ" panose="020B0604030504040204" pitchFamily="50" charset="-128"/>
              </a:rPr>
              <a:t>日（それ以前に申請する場合は申請日時点）までに離婚したことがわかる書類（離婚届受理証明書、離婚届記載事項証明書、戸籍謄本、戸籍抄本等）</a:t>
            </a:r>
          </a:p>
          <a:p>
            <a:pPr marL="144000" indent="-457200"/>
            <a:r>
              <a:rPr lang="ja-JP" altLang="en-US" sz="1300" dirty="0" smtClean="0">
                <a:latin typeface="メイリオ" panose="020B0604030504040204" pitchFamily="50" charset="-128"/>
                <a:ea typeface="メイリオ" panose="020B0604030504040204" pitchFamily="50" charset="-128"/>
              </a:rPr>
              <a:t>　</a:t>
            </a:r>
            <a:r>
              <a:rPr lang="ja-JP" altLang="en-US" sz="1300" dirty="0" smtClean="0">
                <a:latin typeface="メイリオ" panose="020B0604030504040204" pitchFamily="50" charset="-128"/>
                <a:ea typeface="メイリオ" panose="020B0604030504040204" pitchFamily="50" charset="-128"/>
              </a:rPr>
              <a:t>②その他審査に必要な書類がある方については、町から個別に依頼します。</a:t>
            </a:r>
            <a:endParaRPr lang="en-US" altLang="ja-JP" sz="1300" dirty="0" smtClean="0">
              <a:latin typeface="メイリオ" panose="020B0604030504040204" pitchFamily="50" charset="-128"/>
              <a:ea typeface="メイリオ" panose="020B0604030504040204" pitchFamily="50" charset="-128"/>
            </a:endParaRPr>
          </a:p>
          <a:p>
            <a:pPr marL="144000" indent="-457200"/>
            <a:endParaRPr lang="en-US" altLang="ja-JP" sz="1300" dirty="0" smtClean="0">
              <a:latin typeface="メイリオ" panose="020B0604030504040204" pitchFamily="50" charset="-128"/>
              <a:ea typeface="メイリオ" panose="020B0604030504040204" pitchFamily="50" charset="-128"/>
            </a:endParaRPr>
          </a:p>
          <a:p>
            <a:r>
              <a:rPr lang="ja-JP" altLang="en-US" sz="1400" b="1" u="sng" dirty="0">
                <a:solidFill>
                  <a:srgbClr val="0059F2"/>
                </a:solidFill>
                <a:latin typeface="メイリオ" panose="020B0604030504040204" pitchFamily="50" charset="-128"/>
                <a:ea typeface="メイリオ" panose="020B0604030504040204" pitchFamily="50" charset="-128"/>
              </a:rPr>
              <a:t>Ｑ</a:t>
            </a:r>
            <a:r>
              <a:rPr lang="ja-JP" altLang="en-US" sz="1400" b="1" u="sng" dirty="0" smtClean="0">
                <a:solidFill>
                  <a:srgbClr val="0059F2"/>
                </a:solidFill>
                <a:latin typeface="メイリオ" panose="020B0604030504040204" pitchFamily="50" charset="-128"/>
                <a:ea typeface="メイリオ" panose="020B0604030504040204" pitchFamily="50" charset="-128"/>
              </a:rPr>
              <a:t>．</a:t>
            </a:r>
            <a:r>
              <a:rPr lang="en-US" altLang="ja-JP" sz="1400" b="1" u="sng" dirty="0" smtClean="0">
                <a:solidFill>
                  <a:srgbClr val="0059F2"/>
                </a:solidFill>
                <a:latin typeface="メイリオ" panose="020B0604030504040204" pitchFamily="50" charset="-128"/>
                <a:ea typeface="メイリオ" panose="020B0604030504040204" pitchFamily="50" charset="-128"/>
              </a:rPr>
              <a:t>10</a:t>
            </a:r>
            <a:r>
              <a:rPr lang="ja-JP" altLang="en-US" sz="1400" b="1" u="sng" dirty="0" smtClean="0">
                <a:solidFill>
                  <a:srgbClr val="0059F2"/>
                </a:solidFill>
                <a:latin typeface="メイリオ" panose="020B0604030504040204" pitchFamily="50" charset="-128"/>
                <a:ea typeface="メイリオ" panose="020B0604030504040204" pitchFamily="50" charset="-128"/>
              </a:rPr>
              <a:t>万円から控除（減額）される対象になっている、元養育者が子供のため　</a:t>
            </a:r>
            <a:endParaRPr lang="en-US" altLang="ja-JP" sz="1400" b="1" u="sng" dirty="0" smtClean="0">
              <a:solidFill>
                <a:srgbClr val="0059F2"/>
              </a:solidFill>
              <a:latin typeface="メイリオ" panose="020B0604030504040204" pitchFamily="50" charset="-128"/>
              <a:ea typeface="メイリオ" panose="020B0604030504040204" pitchFamily="50" charset="-128"/>
            </a:endParaRPr>
          </a:p>
          <a:p>
            <a:r>
              <a:rPr lang="ja-JP" altLang="en-US" sz="1400" b="1" dirty="0">
                <a:solidFill>
                  <a:srgbClr val="0059F2"/>
                </a:solidFill>
                <a:latin typeface="メイリオ" panose="020B0604030504040204" pitchFamily="50" charset="-128"/>
                <a:ea typeface="メイリオ" panose="020B0604030504040204" pitchFamily="50" charset="-128"/>
              </a:rPr>
              <a:t>　</a:t>
            </a:r>
            <a:r>
              <a:rPr lang="ja-JP" altLang="en-US" sz="1400" b="1" u="sng" dirty="0" smtClean="0">
                <a:solidFill>
                  <a:srgbClr val="0059F2"/>
                </a:solidFill>
                <a:latin typeface="メイリオ" panose="020B0604030504040204" pitchFamily="50" charset="-128"/>
                <a:ea typeface="メイリオ" panose="020B0604030504040204" pitchFamily="50" charset="-128"/>
              </a:rPr>
              <a:t>に費消した額とはどのようなものですか？</a:t>
            </a:r>
            <a:endParaRPr lang="en-US" altLang="ja-JP" sz="1400" b="1" u="sng" dirty="0" smtClean="0">
              <a:solidFill>
                <a:srgbClr val="0059F2"/>
              </a:solidFill>
              <a:latin typeface="メイリオ" panose="020B0604030504040204" pitchFamily="50" charset="-128"/>
              <a:ea typeface="メイリオ" panose="020B0604030504040204" pitchFamily="50" charset="-128"/>
            </a:endParaRPr>
          </a:p>
          <a:p>
            <a:endParaRPr lang="en-US" altLang="ja-JP" sz="800" b="1" u="sng" dirty="0">
              <a:solidFill>
                <a:srgbClr val="0059F2"/>
              </a:solidFill>
              <a:latin typeface="メイリオ" panose="020B0604030504040204" pitchFamily="50" charset="-128"/>
              <a:ea typeface="メイリオ" panose="020B0604030504040204" pitchFamily="50" charset="-128"/>
            </a:endParaRPr>
          </a:p>
          <a:p>
            <a:pPr marL="144000" indent="-457200"/>
            <a:r>
              <a:rPr lang="ja-JP" altLang="en-US" sz="1400" dirty="0">
                <a:latin typeface="メイリオ" panose="020B0604030504040204" pitchFamily="50" charset="-128"/>
                <a:ea typeface="メイリオ" panose="020B0604030504040204" pitchFamily="50" charset="-128"/>
              </a:rPr>
              <a:t>Ａ</a:t>
            </a:r>
            <a:r>
              <a:rPr lang="ja-JP" altLang="en-US" sz="1400" dirty="0" smtClean="0">
                <a:latin typeface="メイリオ" panose="020B0604030504040204" pitchFamily="50" charset="-128"/>
                <a:ea typeface="メイリオ" panose="020B0604030504040204" pitchFamily="50" charset="-128"/>
              </a:rPr>
              <a:t>．元養育者が給付金を基にして、対象児童に対してランドセルや学習机等をプレゼントしたなど、給付金の受給を契機として新たに子供のために使われた額として申請者が申請時点において認識しているものであ</a:t>
            </a:r>
            <a:r>
              <a:rPr lang="ja-JP" altLang="en-US" sz="1400" dirty="0">
                <a:latin typeface="メイリオ" panose="020B0604030504040204" pitchFamily="50" charset="-128"/>
                <a:ea typeface="メイリオ" panose="020B0604030504040204" pitchFamily="50" charset="-128"/>
              </a:rPr>
              <a:t>り</a:t>
            </a:r>
            <a:r>
              <a:rPr lang="ja-JP" altLang="en-US" sz="1400" dirty="0" smtClean="0">
                <a:latin typeface="メイリオ" panose="020B0604030504040204" pitchFamily="50" charset="-128"/>
                <a:ea typeface="メイリオ" panose="020B0604030504040204" pitchFamily="50" charset="-128"/>
              </a:rPr>
              <a:t>、自己申告に基づくこととなります。</a:t>
            </a:r>
            <a:endParaRPr lang="en-US" altLang="ja-JP" sz="1400" dirty="0">
              <a:latin typeface="メイリオ" panose="020B0604030504040204" pitchFamily="50" charset="-128"/>
              <a:ea typeface="メイリオ" panose="020B0604030504040204" pitchFamily="50" charset="-128"/>
            </a:endParaRPr>
          </a:p>
          <a:p>
            <a:pPr marL="144000" indent="-457200"/>
            <a:endParaRPr lang="en-US" altLang="ja-JP" sz="1400" dirty="0">
              <a:latin typeface="メイリオ" panose="020B0604030504040204" pitchFamily="50" charset="-128"/>
              <a:ea typeface="メイリオ" panose="020B0604030504040204" pitchFamily="50" charset="-128"/>
            </a:endParaRPr>
          </a:p>
        </p:txBody>
      </p:sp>
      <p:sp>
        <p:nvSpPr>
          <p:cNvPr id="40" name="テキスト ボックス 39">
            <a:extLst>
              <a:ext uri="{FF2B5EF4-FFF2-40B4-BE49-F238E27FC236}">
                <a16:creationId xmlns:a16="http://schemas.microsoft.com/office/drawing/2014/main" id="{40102E38-3C8D-417E-9DBC-EB405C09578B}"/>
              </a:ext>
            </a:extLst>
          </p:cNvPr>
          <p:cNvSpPr txBox="1"/>
          <p:nvPr/>
        </p:nvSpPr>
        <p:spPr>
          <a:xfrm>
            <a:off x="3157145" y="8947908"/>
            <a:ext cx="2941599" cy="332399"/>
          </a:xfrm>
          <a:prstGeom prst="rect">
            <a:avLst/>
          </a:prstGeom>
          <a:noFill/>
        </p:spPr>
        <p:txBody>
          <a:bodyPr wrap="square">
            <a:spAutoFit/>
          </a:bodyPr>
          <a:lstStyle/>
          <a:p>
            <a:pPr algn="ctr">
              <a:lnSpc>
                <a:spcPct val="130000"/>
              </a:lnSpc>
            </a:pPr>
            <a:r>
              <a:rPr kumimoji="1" lang="ja-JP" altLang="en-US" sz="1200" dirty="0">
                <a:solidFill>
                  <a:schemeClr val="tx1"/>
                </a:solidFill>
                <a:latin typeface="メイリオ" panose="020B0604030504040204" pitchFamily="50" charset="-128"/>
                <a:ea typeface="メイリオ" panose="020B0604030504040204" pitchFamily="50" charset="-128"/>
              </a:rPr>
              <a:t>内閣府　子育て世帯への臨時特別</a:t>
            </a:r>
            <a:r>
              <a:rPr kumimoji="1" lang="ja-JP" altLang="en-US" sz="1200" dirty="0" smtClean="0">
                <a:solidFill>
                  <a:schemeClr val="tx1"/>
                </a:solidFill>
                <a:latin typeface="メイリオ" panose="020B0604030504040204" pitchFamily="50" charset="-128"/>
                <a:ea typeface="メイリオ" panose="020B0604030504040204" pitchFamily="50" charset="-128"/>
              </a:rPr>
              <a:t>給付</a:t>
            </a:r>
            <a:endParaRPr kumimoji="1" lang="ja-JP" altLang="en-US" sz="12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48322209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1472</TotalTime>
  <Words>931</Words>
  <Application>Microsoft Office PowerPoint</Application>
  <PresentationFormat>A4 210 x 297 mm</PresentationFormat>
  <Paragraphs>76</Paragraphs>
  <Slides>2</Slides>
  <Notes>2</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vt:i4>
      </vt:variant>
    </vt:vector>
  </HeadingPairs>
  <TitlesOfParts>
    <vt:vector size="13" baseType="lpstr">
      <vt:lpstr>HGP創英角ｺﾞｼｯｸUB</vt:lpstr>
      <vt:lpstr>HG丸ｺﾞｼｯｸM-PRO</vt:lpstr>
      <vt:lpstr>メイリオ</vt:lpstr>
      <vt:lpstr>游ゴシック</vt:lpstr>
      <vt:lpstr>游ゴシック Light</vt:lpstr>
      <vt:lpstr>游ゴシック Medium</vt:lpstr>
      <vt:lpstr>Arial</vt:lpstr>
      <vt:lpstr>Calibri</vt:lpstr>
      <vt:lpstr>Calibri Light</vt:lpstr>
      <vt:lpstr>Wingdings</vt:lpstr>
      <vt:lpstr>Office テーマ</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渡辺 正毅(watanabe-masaki)</dc:creator>
  <cp:lastModifiedBy>こども政策課共用2</cp:lastModifiedBy>
  <cp:revision>151</cp:revision>
  <cp:lastPrinted>2022-02-09T03:56:07Z</cp:lastPrinted>
  <dcterms:created xsi:type="dcterms:W3CDTF">2021-11-18T09:11:46Z</dcterms:created>
  <dcterms:modified xsi:type="dcterms:W3CDTF">2022-02-28T07:04:34Z</dcterms:modified>
</cp:coreProperties>
</file>